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386" r:id="rId2"/>
    <p:sldId id="257" r:id="rId3"/>
    <p:sldId id="378" r:id="rId4"/>
    <p:sldId id="407" r:id="rId5"/>
    <p:sldId id="332" r:id="rId6"/>
    <p:sldId id="334" r:id="rId7"/>
    <p:sldId id="377" r:id="rId8"/>
    <p:sldId id="381" r:id="rId9"/>
    <p:sldId id="409" r:id="rId10"/>
    <p:sldId id="412" r:id="rId11"/>
    <p:sldId id="277" r:id="rId12"/>
    <p:sldId id="398" r:id="rId13"/>
    <p:sldId id="411" r:id="rId14"/>
    <p:sldId id="402" r:id="rId15"/>
    <p:sldId id="404" r:id="rId16"/>
    <p:sldId id="387" r:id="rId17"/>
    <p:sldId id="275" r:id="rId18"/>
    <p:sldId id="406" r:id="rId19"/>
    <p:sldId id="392" r:id="rId20"/>
    <p:sldId id="32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D483D9D-8844-C04A-8AC8-902C511FC4D3}">
          <p14:sldIdLst>
            <p14:sldId id="386"/>
            <p14:sldId id="257"/>
            <p14:sldId id="378"/>
            <p14:sldId id="407"/>
            <p14:sldId id="332"/>
            <p14:sldId id="334"/>
            <p14:sldId id="377"/>
            <p14:sldId id="381"/>
            <p14:sldId id="409"/>
            <p14:sldId id="412"/>
            <p14:sldId id="277"/>
            <p14:sldId id="398"/>
            <p14:sldId id="411"/>
            <p14:sldId id="402"/>
            <p14:sldId id="404"/>
            <p14:sldId id="387"/>
            <p14:sldId id="275"/>
            <p14:sldId id="406"/>
            <p14:sldId id="392"/>
            <p14:sldId id="32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683B"/>
    <a:srgbClr val="D77358"/>
    <a:srgbClr val="D76853"/>
    <a:srgbClr val="ED7258"/>
    <a:srgbClr val="FFAB4D"/>
    <a:srgbClr val="FFB93E"/>
    <a:srgbClr val="FFC002"/>
    <a:srgbClr val="ED7444"/>
    <a:srgbClr val="CED1D1"/>
    <a:srgbClr val="5A9C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70F7E0-F011-B146-A78D-D3029D880846}" v="1" dt="2026-09-04T04:59:37.3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5579"/>
    <p:restoredTop sz="79726"/>
  </p:normalViewPr>
  <p:slideViewPr>
    <p:cSldViewPr snapToGrid="0" snapToObjects="1">
      <p:cViewPr varScale="1">
        <p:scale>
          <a:sx n="93" d="100"/>
          <a:sy n="93" d="100"/>
        </p:scale>
        <p:origin x="240" y="2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98D4B-9FFB-7346-9223-55CE16D08D71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96AAA-2473-184D-A497-2C40FD20F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649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</a:t>
            </a:r>
          </a:p>
          <a:p>
            <a:pPr marL="171450" indent="-171450">
              <a:buFontTx/>
              <a:buChar char="-"/>
            </a:pPr>
            <a:r>
              <a:rPr lang="en-US" dirty="0"/>
              <a:t>From NZ </a:t>
            </a:r>
          </a:p>
          <a:p>
            <a:pPr marL="171450" indent="-171450">
              <a:buFontTx/>
              <a:buChar char="-"/>
            </a:pPr>
            <a:r>
              <a:rPr lang="en-US" dirty="0"/>
              <a:t>Wider </a:t>
            </a:r>
            <a:r>
              <a:rPr lang="en-US" dirty="0" err="1"/>
              <a:t>programme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NZ housing situation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Zealand households spend more of their disposable income on housing costs than nearly any other country in the OECD, despite having relatively poor-quality housing stock.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4% public housing vs 7% OECD.</a:t>
            </a:r>
          </a:p>
          <a:p>
            <a:endParaRPr lang="en-NZ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96AAA-2473-184D-A497-2C40FD20FA6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02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96AAA-2473-184D-A497-2C40FD20FA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266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Talk about 12 year results as well. </a:t>
            </a:r>
          </a:p>
          <a:p>
            <a:pPr marL="171450" indent="-171450">
              <a:buFontTx/>
              <a:buChar char="-"/>
            </a:pPr>
            <a:r>
              <a:rPr lang="en-US" dirty="0"/>
              <a:t>Talk about Māori strand and </a:t>
            </a:r>
            <a:r>
              <a:rPr lang="en-US" dirty="0" err="1"/>
              <a:t>whakawhanaungatanga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96AAA-2473-184D-A497-2C40FD20FA6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792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63CA7-921C-EC8A-40C9-9138B9746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A8E704-2F37-5118-A27B-0CF952612D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B86131-D587-0068-A2C3-5E46079949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Explain difference between family stress and investment approach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31814-FA77-B0A4-E6AA-FB0EE1A731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96AAA-2473-184D-A497-2C40FD20FA6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682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why not fathers and 12 year results.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96AAA-2473-184D-A497-2C40FD20FA6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82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96AAA-2473-184D-A497-2C40FD20FA6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941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 – Chosen as focus on first 2000 days.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96AAA-2473-184D-A497-2C40FD20FA6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32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32AEB-965E-875B-0A78-57B5A6A47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4B1F12-2EC5-AB90-493F-E29F729E5C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EA2D98-6A4F-65EB-A4C5-AB2D4C4ACF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8008FE-AF8C-91F2-302D-A36C28EF3E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96AAA-2473-184D-A497-2C40FD20FA6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28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9AB73-FA61-873A-C65B-C5D7CDB9D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7D5C06-8864-8F49-EB31-C962553066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E8BB65-97DB-76C8-0167-E50F443735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Series of models with extra controls.</a:t>
            </a:r>
          </a:p>
          <a:p>
            <a:r>
              <a:rPr lang="en-US" dirty="0"/>
              <a:t>Quadratic </a:t>
            </a:r>
          </a:p>
          <a:p>
            <a:r>
              <a:rPr lang="en-US" dirty="0"/>
              <a:t>Centered on 2 years </a:t>
            </a:r>
          </a:p>
          <a:p>
            <a:r>
              <a:rPr lang="en-US" dirty="0"/>
              <a:t>Plotted each individual month.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dirty="0"/>
              <a:t>An unstructured covariance matrix is specified for the random effects.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3FF674-EF71-E00F-4A9C-56B971D7F5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96AAA-2473-184D-A497-2C40FD20FA6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066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96AAA-2473-184D-A497-2C40FD20FA6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955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D43AA-256B-3AAB-6BA7-D30AED064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A21E91-7CD5-F6AF-EF8A-B82092297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DF023F-D567-20B0-1BD2-AFEFB28DB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Data captured at 2, 4.5 and 8 years</a:t>
            </a:r>
          </a:p>
          <a:p>
            <a:pPr marL="171450" indent="-171450">
              <a:buFontTx/>
              <a:buChar char="-"/>
            </a:pPr>
            <a:r>
              <a:rPr lang="en-US" dirty="0"/>
              <a:t>Mention the fact likely to be higher convergence, if only use balanced model. Unable to use MI due to models crashing.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1FA833-DFE6-A2D0-AC0A-A91AD62B65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96AAA-2473-184D-A497-2C40FD20FA6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92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C7A78-B6DA-E82E-15EB-439206364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FFD75C-D125-8EF3-8CFB-89719092AD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705CDF-53ED-E84E-BDF8-AD418DE17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A17201-E823-2854-A07A-2019C18EF2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96AAA-2473-184D-A497-2C40FD20FA6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0468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D2361-C646-1929-2CF0-C22B96AF6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E03EDF-400D-2386-C79A-7B51136F18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1FC926-B2A1-A56F-AFF2-BEDDF41F5F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Emphasize difficulties outcomes </a:t>
            </a:r>
          </a:p>
          <a:p>
            <a:pPr marL="171450" indent="-171450">
              <a:buFontTx/>
              <a:buChar char="-"/>
            </a:pPr>
            <a:r>
              <a:rPr lang="en-US" dirty="0"/>
              <a:t>Talk about difference between relatives and single parents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7D8CBE-5925-FAA3-C867-E420C4F69F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96AAA-2473-184D-A497-2C40FD20FA6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0179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9B0E0-CE4B-6DED-7E34-C14F63A08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AAB27D-5482-E4A6-6509-296981B3EB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BC6CE9-C6C7-0F1C-0AFF-8193F3FD86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442D4F-446B-594F-851B-4AC4041112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96AAA-2473-184D-A497-2C40FD20FA6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8592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Public housing better.</a:t>
            </a:r>
          </a:p>
          <a:p>
            <a:endParaRPr lang="en-US" dirty="0"/>
          </a:p>
          <a:p>
            <a:r>
              <a:rPr lang="en-US" dirty="0"/>
              <a:t> Model 4 – controls for sex, household structure, maternal education, maternal age ethnicity, material deprivation and neighbourhood deprivation.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96AAA-2473-184D-A497-2C40FD20FA6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8885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96AAA-2473-184D-A497-2C40FD20FA6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8435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64DC0-31B7-E6CC-37CD-E55CC6890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FC1542-393D-BB3B-6D3E-E6CE635214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590563-36C4-DC6A-4C4E-451A38FED1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2EFEDB-3335-4006-381C-EF9EAAD5AE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96AAA-2473-184D-A497-2C40FD20FA6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4476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96AAA-2473-184D-A497-2C40FD20FA6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9599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96AAA-2473-184D-A497-2C40FD20FA6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34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3F024-3FE4-5345-A998-AF88C96AD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B317F8-46E5-2842-B47A-C9A1D14A67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C5B66-EDA0-CC4F-BC64-573992206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E436-F4B2-9643-A569-A69DBEFFCDF5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F2616-8443-C540-903B-F79E75933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9576B9-5607-3C4C-BABE-D9AAF08E7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7467-30C1-5440-9CC5-B4B1203A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14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37D98-8E30-E54D-A323-B8F54F89D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147DE-0D55-B745-92DA-000C2D93B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FB450-7E7B-514A-8858-47F986DC4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E436-F4B2-9643-A569-A69DBEFFCDF5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6A64C-C101-8A4B-888D-0EE38F882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A01E6-D474-0B4A-BB3F-00010626D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7467-30C1-5440-9CC5-B4B1203A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839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87686-1D70-7848-8FF4-EC19E4435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E34CB-D408-A643-988E-5574E0481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390CC-11ED-E846-A53E-CBABCA3D6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E436-F4B2-9643-A569-A69DBEFFCDF5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FF2D3-D41A-174D-94AC-6FE353F63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71262-D992-C54C-8EFA-0FE621BDB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7467-30C1-5440-9CC5-B4B1203A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37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7AC95-958E-224D-B432-443CD259B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C64B8-39F6-B043-B1AE-E2FA0D19F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789DAB-855A-9C40-B2EF-7648A412B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16272-5836-D04A-9F14-91EB39C60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E436-F4B2-9643-A569-A69DBEFFCDF5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915272-AF48-4F46-9E94-1BAF9E549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574F2-0ACE-DF40-897E-F8AF478D9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7467-30C1-5440-9CC5-B4B1203A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09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0AE46-2802-624D-B0EC-99DB1FA0D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F32C3-EF25-A241-888D-C2CAE56D9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AD8845-0534-ED4D-85C7-E849B76E11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2783BF-4198-0846-A84F-48DEC8B03D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39C968-85AC-0249-AB08-A6FD2D410B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29D665-7DE9-6F4E-ACB8-A14E7A15F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E436-F4B2-9643-A569-A69DBEFFCDF5}" type="datetimeFigureOut">
              <a:rPr lang="en-US" smtClean="0"/>
              <a:t>9/8/26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A8B65F-A2C6-1844-B67C-D8D4A4887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EA3D95-2E9C-2E40-91D8-641E85CBE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7467-30C1-5440-9CC5-B4B1203A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02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8A86E-7057-CB43-94F8-2D1B12BA0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219E41-A6FB-594F-87E5-BF0BA1934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E436-F4B2-9643-A569-A69DBEFFCDF5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4789AC-BE8B-5E4E-912F-620596FEA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9C8D6-A8F9-964A-AC23-EC7243A9B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7467-30C1-5440-9CC5-B4B1203A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95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C266DB-75D4-214C-A48A-DE82183A2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E436-F4B2-9643-A569-A69DBEFFCDF5}" type="datetimeFigureOut">
              <a:rPr lang="en-US" smtClean="0"/>
              <a:t>9/8/26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94A242-3C32-6146-9DC5-157520590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DFFE7-AD1D-B84F-BE65-89886524A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7467-30C1-5440-9CC5-B4B1203A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01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451C9-D86F-E944-97A2-EF610266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B34FC-355A-2E4C-A509-1753C5324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F23DDF-C7C8-F64A-9B6E-4821F93D8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9B1200-F8F7-AC42-BED2-CAAEB43AF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E436-F4B2-9643-A569-A69DBEFFCDF5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E70F3B-3BD7-554D-B9D6-F005B8DF5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65192F-2B5F-024A-AB7C-866E245DF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7467-30C1-5440-9CC5-B4B1203A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80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F0C28-A950-EF49-9B39-12495E555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5F1B00-0AB1-3A4A-B40D-AD15987605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0FB28-FBAF-B644-8BE8-1880CDB19F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87C36D-61FB-0C48-B24F-CBEF3A775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E436-F4B2-9643-A569-A69DBEFFCDF5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711AF3-2F9C-1C42-BC40-468838710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D2F98C-7B3E-3D45-A53B-90FBE7EA0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7467-30C1-5440-9CC5-B4B1203A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880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44F51-1DB3-1342-AA10-A992E2B03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92F74A-E822-B240-A689-DED2C791D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1A691-F4DF-7D4A-99F1-528B63589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E436-F4B2-9643-A569-A69DBEFFCDF5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F5757-1953-DA42-826B-2DAA70EF0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A92F0B-A913-1B45-AAAA-ED407F1F1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7467-30C1-5440-9CC5-B4B1203A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994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329350-2A99-E246-A541-A8852F1F38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CF9C37-0B03-304F-B982-95D1045B8F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5050E-42A9-074F-8860-F0A86D735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E436-F4B2-9643-A569-A69DBEFFCDF5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CDC0D-2176-C24B-93D4-5C6C84F7D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1E43F-3401-1143-9944-F9C32EABD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7467-30C1-5440-9CC5-B4B1203A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742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87B32A-EC8E-4F40-B0EF-1938D440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BD0D3E-22B0-194A-96D9-D82EA153A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E8BF2-0961-B747-9876-61DFD08E78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AE436-F4B2-9643-A569-A69DBEFFCDF5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DDD0E-3BD0-0D48-90AB-1B12C2ACE6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074ED-7C83-7D40-B552-760CB14E69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17467-30C1-5440-9CC5-B4B1203A2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07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jaimie.monk@motu.org.nz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DADD9A-B3FC-F9FA-D2E1-B2C0CAE31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9769" y="5647070"/>
            <a:ext cx="12767126" cy="11949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113">
            <a:extLst>
              <a:ext uri="{FF2B5EF4-FFF2-40B4-BE49-F238E27FC236}">
                <a16:creationId xmlns:a16="http://schemas.microsoft.com/office/drawing/2014/main" id="{E0EC0107-2A5C-B67C-A1D0-B567E71E841A}"/>
              </a:ext>
            </a:extLst>
          </p:cNvPr>
          <p:cNvSpPr txBox="1">
            <a:spLocks/>
          </p:cNvSpPr>
          <p:nvPr/>
        </p:nvSpPr>
        <p:spPr>
          <a:xfrm>
            <a:off x="1010529" y="925062"/>
            <a:ext cx="10170942" cy="2939259"/>
          </a:xfrm>
          <a:prstGeom prst="rect">
            <a:avLst/>
          </a:prstGeom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NZ" sz="4800" b="1" dirty="0"/>
              <a:t>Supporting families early:</a:t>
            </a:r>
          </a:p>
          <a:p>
            <a:pPr algn="ctr">
              <a:spcAft>
                <a:spcPts val="600"/>
              </a:spcAft>
            </a:pPr>
            <a:endParaRPr lang="en-NZ" sz="4800" b="1" dirty="0"/>
          </a:p>
          <a:p>
            <a:pPr algn="ctr">
              <a:spcAft>
                <a:spcPts val="600"/>
              </a:spcAft>
            </a:pPr>
            <a:r>
              <a:rPr lang="en-NZ" sz="3500" dirty="0"/>
              <a:t>Longitudinal evidence on public housing </a:t>
            </a:r>
          </a:p>
          <a:p>
            <a:pPr algn="ctr">
              <a:spcAft>
                <a:spcPts val="600"/>
              </a:spcAft>
            </a:pPr>
            <a:r>
              <a:rPr lang="en-NZ" sz="3500" dirty="0"/>
              <a:t>and child wellbeing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90C31BD-F755-1E11-4A7A-9612E09530B7}"/>
              </a:ext>
            </a:extLst>
          </p:cNvPr>
          <p:cNvSpPr txBox="1">
            <a:spLocks/>
          </p:cNvSpPr>
          <p:nvPr/>
        </p:nvSpPr>
        <p:spPr>
          <a:xfrm>
            <a:off x="6541951" y="3662743"/>
            <a:ext cx="4414374" cy="1279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/>
              <a:t>Jaimie Monk, Arthur Grimes</a:t>
            </a:r>
          </a:p>
          <a:p>
            <a:pPr marL="0" indent="0">
              <a:buNone/>
            </a:pPr>
            <a:r>
              <a:rPr lang="en-US" sz="2200" dirty="0"/>
              <a:t>Motu Research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D88AB1-0E2E-288D-799C-2A5AA2DE9CE1}"/>
              </a:ext>
            </a:extLst>
          </p:cNvPr>
          <p:cNvSpPr txBox="1"/>
          <p:nvPr/>
        </p:nvSpPr>
        <p:spPr>
          <a:xfrm>
            <a:off x="1577010" y="4282374"/>
            <a:ext cx="332629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9 September 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960064-1031-41CF-B71D-1DD3941DAB61}"/>
              </a:ext>
            </a:extLst>
          </p:cNvPr>
          <p:cNvSpPr txBox="1"/>
          <p:nvPr/>
        </p:nvSpPr>
        <p:spPr>
          <a:xfrm>
            <a:off x="1577010" y="3824987"/>
            <a:ext cx="393589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AIFS Conference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E4648-2422-0E24-DA8D-F82FBBA51369}"/>
              </a:ext>
            </a:extLst>
          </p:cNvPr>
          <p:cNvSpPr txBox="1"/>
          <p:nvPr/>
        </p:nvSpPr>
        <p:spPr>
          <a:xfrm>
            <a:off x="0" y="5177481"/>
            <a:ext cx="12084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Z" b="1" i="1" dirty="0"/>
              <a:t>This work was supported by the MBIE Endeavour Programme, Public housing and urban regeneration: maximising wellbeing (Grant ID:20476 UOOX2003)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733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E0015E-F71B-C64A-8D4C-DB8423A63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Contents</a:t>
            </a:r>
          </a:p>
        </p:txBody>
      </p:sp>
      <p:sp>
        <p:nvSpPr>
          <p:cNvPr id="3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8A8C93-063B-6349-9305-8794175D3C34}"/>
              </a:ext>
            </a:extLst>
          </p:cNvPr>
          <p:cNvSpPr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Introduction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Method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Growth curve results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Placebo analysis results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Conclusions and policy implications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4FFFCA-B73B-C190-201F-B20E5DA52B8C}"/>
              </a:ext>
            </a:extLst>
          </p:cNvPr>
          <p:cNvSpPr txBox="1"/>
          <p:nvPr/>
        </p:nvSpPr>
        <p:spPr>
          <a:xfrm>
            <a:off x="10467733" y="6420002"/>
            <a:ext cx="2400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dirty="0"/>
              <a:t>Source: Getty images</a:t>
            </a:r>
            <a:endParaRPr lang="en-US" sz="1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F7476F-6368-5235-7BE7-BA4B80AA6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353" y="18288"/>
            <a:ext cx="7035599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6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5D68F9F-7DE6-7C4B-9769-847038757672}"/>
              </a:ext>
            </a:extLst>
          </p:cNvPr>
          <p:cNvSpPr/>
          <p:nvPr/>
        </p:nvSpPr>
        <p:spPr>
          <a:xfrm>
            <a:off x="9691878" y="6403570"/>
            <a:ext cx="2400299" cy="380999"/>
          </a:xfrm>
          <a:prstGeom prst="rect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Conclusions</a:t>
            </a:r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C957EAF0-5738-2140-ACF7-70EF9BF88E47}"/>
              </a:ext>
            </a:extLst>
          </p:cNvPr>
          <p:cNvSpPr/>
          <p:nvPr/>
        </p:nvSpPr>
        <p:spPr>
          <a:xfrm>
            <a:off x="85232" y="6403570"/>
            <a:ext cx="2440640" cy="380999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13" name="Chevron 12">
            <a:extLst>
              <a:ext uri="{FF2B5EF4-FFF2-40B4-BE49-F238E27FC236}">
                <a16:creationId xmlns:a16="http://schemas.microsoft.com/office/drawing/2014/main" id="{C14D8187-A1ED-AA4F-9A2B-2326E64CEFB6}"/>
              </a:ext>
            </a:extLst>
          </p:cNvPr>
          <p:cNvSpPr/>
          <p:nvPr/>
        </p:nvSpPr>
        <p:spPr>
          <a:xfrm>
            <a:off x="2280144" y="6403571"/>
            <a:ext cx="2716306" cy="380999"/>
          </a:xfrm>
          <a:prstGeom prst="chevron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Method</a:t>
            </a:r>
          </a:p>
        </p:txBody>
      </p:sp>
      <p:sp>
        <p:nvSpPr>
          <p:cNvPr id="14" name="Chevron 13">
            <a:extLst>
              <a:ext uri="{FF2B5EF4-FFF2-40B4-BE49-F238E27FC236}">
                <a16:creationId xmlns:a16="http://schemas.microsoft.com/office/drawing/2014/main" id="{CFF727C2-D51D-0E45-B1AB-19FEFE81E55B}"/>
              </a:ext>
            </a:extLst>
          </p:cNvPr>
          <p:cNvSpPr/>
          <p:nvPr/>
        </p:nvSpPr>
        <p:spPr>
          <a:xfrm>
            <a:off x="4750722" y="6403570"/>
            <a:ext cx="2716306" cy="380999"/>
          </a:xfrm>
          <a:prstGeom prst="chevron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Growth curves</a:t>
            </a:r>
          </a:p>
        </p:txBody>
      </p:sp>
      <p:sp>
        <p:nvSpPr>
          <p:cNvPr id="15" name="Chevron 14">
            <a:extLst>
              <a:ext uri="{FF2B5EF4-FFF2-40B4-BE49-F238E27FC236}">
                <a16:creationId xmlns:a16="http://schemas.microsoft.com/office/drawing/2014/main" id="{25967F76-DCE0-C34C-9954-F75C47BD5B24}"/>
              </a:ext>
            </a:extLst>
          </p:cNvPr>
          <p:cNvSpPr/>
          <p:nvPr/>
        </p:nvSpPr>
        <p:spPr>
          <a:xfrm>
            <a:off x="7221300" y="6403570"/>
            <a:ext cx="2716306" cy="380999"/>
          </a:xfrm>
          <a:prstGeom prst="chevron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Placebo analysis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1313B4-C84C-0E48-860A-AE2A0F8915AE}"/>
              </a:ext>
            </a:extLst>
          </p:cNvPr>
          <p:cNvSpPr txBox="1"/>
          <p:nvPr/>
        </p:nvSpPr>
        <p:spPr>
          <a:xfrm>
            <a:off x="1393105" y="1880215"/>
            <a:ext cx="994583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3000" dirty="0"/>
              <a:t>What are the wellbeing trajectories for New Zealand children who receive public housing during the crucial early years?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3000" dirty="0"/>
              <a:t> How do these trajectories differ from children who start life in other tenure types?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3000" dirty="0"/>
              <a:t>Are the findings similar for tamariki Māori?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5818D9-89FC-7045-82D1-46F7648D2FE2}"/>
              </a:ext>
            </a:extLst>
          </p:cNvPr>
          <p:cNvSpPr txBox="1"/>
          <p:nvPr/>
        </p:nvSpPr>
        <p:spPr>
          <a:xfrm>
            <a:off x="3040164" y="342737"/>
            <a:ext cx="66517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What were we interested in?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BB2970-C055-03ED-0C05-13F6EE7DE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8300" y="1166398"/>
            <a:ext cx="38354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50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927BE-5757-0CA9-B330-6D7F29EE2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9D53135C-AAD9-1704-6CBE-364B50C15B92}"/>
              </a:ext>
            </a:extLst>
          </p:cNvPr>
          <p:cNvSpPr txBox="1"/>
          <p:nvPr/>
        </p:nvSpPr>
        <p:spPr>
          <a:xfrm>
            <a:off x="1192463" y="209377"/>
            <a:ext cx="120576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000" b="1" dirty="0">
                <a:solidFill>
                  <a:schemeClr val="accent1">
                    <a:lumMod val="50000"/>
                  </a:schemeClr>
                </a:solidFill>
              </a:rPr>
              <a:t>Figure 1: Pathways housing is theorised to affect child wellbeing </a:t>
            </a:r>
            <a:endParaRPr lang="en-US" sz="3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AF76CA3-4346-7F61-E5AD-98DE5F292E8E}"/>
              </a:ext>
            </a:extLst>
          </p:cNvPr>
          <p:cNvCxnSpPr>
            <a:cxnSpLocks/>
            <a:stCxn id="25" idx="3"/>
            <a:endCxn id="30" idx="1"/>
          </p:cNvCxnSpPr>
          <p:nvPr/>
        </p:nvCxnSpPr>
        <p:spPr>
          <a:xfrm flipV="1">
            <a:off x="3485703" y="4335104"/>
            <a:ext cx="1158463" cy="21534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DBC2330-A167-5AA2-5D97-1B5B4D24A45F}"/>
              </a:ext>
            </a:extLst>
          </p:cNvPr>
          <p:cNvCxnSpPr>
            <a:cxnSpLocks/>
          </p:cNvCxnSpPr>
          <p:nvPr/>
        </p:nvCxnSpPr>
        <p:spPr>
          <a:xfrm flipV="1">
            <a:off x="7480884" y="4737987"/>
            <a:ext cx="1416627" cy="1071220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623891DE-213D-14EF-9718-8CB1F7DE1ED5}"/>
              </a:ext>
            </a:extLst>
          </p:cNvPr>
          <p:cNvSpPr/>
          <p:nvPr/>
        </p:nvSpPr>
        <p:spPr>
          <a:xfrm>
            <a:off x="8897512" y="2484563"/>
            <a:ext cx="2836718" cy="7793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2FBAD1-B87C-074B-3F36-946BB1E8F8A7}"/>
              </a:ext>
            </a:extLst>
          </p:cNvPr>
          <p:cNvSpPr/>
          <p:nvPr/>
        </p:nvSpPr>
        <p:spPr>
          <a:xfrm>
            <a:off x="8897512" y="3958668"/>
            <a:ext cx="2836718" cy="7793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332F4D-632C-1420-7326-55CDDC1D2640}"/>
              </a:ext>
            </a:extLst>
          </p:cNvPr>
          <p:cNvSpPr txBox="1"/>
          <p:nvPr/>
        </p:nvSpPr>
        <p:spPr>
          <a:xfrm>
            <a:off x="9079353" y="2551056"/>
            <a:ext cx="2473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Child subjective wellbeing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D7DF3D-D3EC-1CE3-0D81-03164A47E5C3}"/>
              </a:ext>
            </a:extLst>
          </p:cNvPr>
          <p:cNvSpPr txBox="1"/>
          <p:nvPr/>
        </p:nvSpPr>
        <p:spPr>
          <a:xfrm>
            <a:off x="9278513" y="4177288"/>
            <a:ext cx="2130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Child physical health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CFECC56-F482-A59D-B0F8-559DA2F2C015}"/>
              </a:ext>
            </a:extLst>
          </p:cNvPr>
          <p:cNvSpPr/>
          <p:nvPr/>
        </p:nvSpPr>
        <p:spPr>
          <a:xfrm>
            <a:off x="4644166" y="2484563"/>
            <a:ext cx="2836718" cy="7793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FC8A83-1422-6809-2F48-02C71E25D128}"/>
              </a:ext>
            </a:extLst>
          </p:cNvPr>
          <p:cNvSpPr/>
          <p:nvPr/>
        </p:nvSpPr>
        <p:spPr>
          <a:xfrm>
            <a:off x="4644166" y="5432773"/>
            <a:ext cx="2836718" cy="7793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3BEE027-A769-CB28-7D40-C7B4DFAF23E8}"/>
              </a:ext>
            </a:extLst>
          </p:cNvPr>
          <p:cNvSpPr txBox="1"/>
          <p:nvPr/>
        </p:nvSpPr>
        <p:spPr>
          <a:xfrm>
            <a:off x="4826007" y="2669505"/>
            <a:ext cx="2473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Parent wellbeing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8E956C-8D0D-1397-2CFE-AB88F78063E1}"/>
              </a:ext>
            </a:extLst>
          </p:cNvPr>
          <p:cNvSpPr txBox="1"/>
          <p:nvPr/>
        </p:nvSpPr>
        <p:spPr>
          <a:xfrm>
            <a:off x="4826007" y="5637767"/>
            <a:ext cx="2473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House quality &amp; size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943DEBA-8731-AD59-FCDB-64335C46965B}"/>
              </a:ext>
            </a:extLst>
          </p:cNvPr>
          <p:cNvCxnSpPr>
            <a:stCxn id="20" idx="3"/>
            <a:endCxn id="10" idx="1"/>
          </p:cNvCxnSpPr>
          <p:nvPr/>
        </p:nvCxnSpPr>
        <p:spPr>
          <a:xfrm>
            <a:off x="7480884" y="2874223"/>
            <a:ext cx="1416628" cy="0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528EA988-5757-5CD8-2A7D-7127CB44EC31}"/>
              </a:ext>
            </a:extLst>
          </p:cNvPr>
          <p:cNvSpPr/>
          <p:nvPr/>
        </p:nvSpPr>
        <p:spPr>
          <a:xfrm>
            <a:off x="648985" y="3966978"/>
            <a:ext cx="2836718" cy="7793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8400AA5-D585-C9B0-97B0-B7A1CEEC8A10}"/>
              </a:ext>
            </a:extLst>
          </p:cNvPr>
          <p:cNvSpPr txBox="1"/>
          <p:nvPr/>
        </p:nvSpPr>
        <p:spPr>
          <a:xfrm>
            <a:off x="796066" y="4157049"/>
            <a:ext cx="2473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House affordability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A0B6E13-35D7-1A9A-5BAC-746E07CCC7AB}"/>
              </a:ext>
            </a:extLst>
          </p:cNvPr>
          <p:cNvCxnSpPr>
            <a:cxnSpLocks/>
            <a:stCxn id="28" idx="3"/>
          </p:cNvCxnSpPr>
          <p:nvPr/>
        </p:nvCxnSpPr>
        <p:spPr>
          <a:xfrm>
            <a:off x="7467028" y="1413488"/>
            <a:ext cx="1430483" cy="1049539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7F651BB3-F4D6-E04A-E04A-E7835410ACB3}"/>
              </a:ext>
            </a:extLst>
          </p:cNvPr>
          <p:cNvSpPr/>
          <p:nvPr/>
        </p:nvSpPr>
        <p:spPr>
          <a:xfrm>
            <a:off x="4630310" y="1023828"/>
            <a:ext cx="2836718" cy="7793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5996AB-3047-1EA9-4B1D-B99FEDAE2397}"/>
              </a:ext>
            </a:extLst>
          </p:cNvPr>
          <p:cNvSpPr txBox="1"/>
          <p:nvPr/>
        </p:nvSpPr>
        <p:spPr>
          <a:xfrm>
            <a:off x="4782710" y="1167938"/>
            <a:ext cx="2473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Security of tenure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6D773F2-54C8-AFED-7A88-2DF0B42040E7}"/>
              </a:ext>
            </a:extLst>
          </p:cNvPr>
          <p:cNvSpPr/>
          <p:nvPr/>
        </p:nvSpPr>
        <p:spPr>
          <a:xfrm>
            <a:off x="4644166" y="3945444"/>
            <a:ext cx="2836718" cy="7793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1EC9707-84BE-D5ED-EF86-339AEA9C3BBF}"/>
              </a:ext>
            </a:extLst>
          </p:cNvPr>
          <p:cNvSpPr txBox="1"/>
          <p:nvPr/>
        </p:nvSpPr>
        <p:spPr>
          <a:xfrm>
            <a:off x="4826007" y="4130386"/>
            <a:ext cx="2473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Financial security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62B5E45-64C2-F35E-24F3-7A16A1A82A7E}"/>
              </a:ext>
            </a:extLst>
          </p:cNvPr>
          <p:cNvCxnSpPr>
            <a:cxnSpLocks/>
          </p:cNvCxnSpPr>
          <p:nvPr/>
        </p:nvCxnSpPr>
        <p:spPr>
          <a:xfrm flipV="1">
            <a:off x="7480883" y="4335103"/>
            <a:ext cx="1416628" cy="13225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840DDEC-58EA-5ACC-FEB4-9C51D1DE4141}"/>
              </a:ext>
            </a:extLst>
          </p:cNvPr>
          <p:cNvCxnSpPr>
            <a:cxnSpLocks/>
            <a:stCxn id="30" idx="0"/>
            <a:endCxn id="20" idx="2"/>
          </p:cNvCxnSpPr>
          <p:nvPr/>
        </p:nvCxnSpPr>
        <p:spPr>
          <a:xfrm flipV="1">
            <a:off x="6062525" y="3263882"/>
            <a:ext cx="0" cy="681562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D27456B-B4A8-7D83-77CC-61798DF9E54E}"/>
              </a:ext>
            </a:extLst>
          </p:cNvPr>
          <p:cNvCxnSpPr>
            <a:cxnSpLocks/>
            <a:stCxn id="28" idx="2"/>
            <a:endCxn id="20" idx="0"/>
          </p:cNvCxnSpPr>
          <p:nvPr/>
        </p:nvCxnSpPr>
        <p:spPr>
          <a:xfrm>
            <a:off x="6048669" y="1803147"/>
            <a:ext cx="13856" cy="681416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F24B2D9-523D-BAB6-6E1F-A8D6F93A0A25}"/>
              </a:ext>
            </a:extLst>
          </p:cNvPr>
          <p:cNvCxnSpPr>
            <a:cxnSpLocks/>
          </p:cNvCxnSpPr>
          <p:nvPr/>
        </p:nvCxnSpPr>
        <p:spPr>
          <a:xfrm>
            <a:off x="10315871" y="3263882"/>
            <a:ext cx="0" cy="694786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7AFA16C-2B3B-96F8-A1F5-D3EEE877B549}"/>
              </a:ext>
            </a:extLst>
          </p:cNvPr>
          <p:cNvCxnSpPr>
            <a:cxnSpLocks/>
          </p:cNvCxnSpPr>
          <p:nvPr/>
        </p:nvCxnSpPr>
        <p:spPr>
          <a:xfrm flipV="1">
            <a:off x="7494740" y="3285418"/>
            <a:ext cx="1416627" cy="1071220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CEC1581-5099-FA9B-47D1-B8692FA59251}"/>
              </a:ext>
            </a:extLst>
          </p:cNvPr>
          <p:cNvCxnSpPr>
            <a:cxnSpLocks/>
            <a:endCxn id="21" idx="0"/>
          </p:cNvCxnSpPr>
          <p:nvPr/>
        </p:nvCxnSpPr>
        <p:spPr>
          <a:xfrm>
            <a:off x="6062525" y="4680836"/>
            <a:ext cx="0" cy="751937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9384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249978C-B36E-894E-8042-F70305837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198" y="4525347"/>
            <a:ext cx="6801321" cy="1737360"/>
          </a:xfrm>
        </p:spPr>
        <p:txBody>
          <a:bodyPr anchor="ctr">
            <a:normAutofit/>
          </a:bodyPr>
          <a:lstStyle/>
          <a:p>
            <a:pPr algn="r"/>
            <a:r>
              <a:rPr lang="en-US" dirty="0"/>
              <a:t>Method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567" y="620480"/>
            <a:ext cx="2243800" cy="22437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5001" y="2466604"/>
            <a:ext cx="962395" cy="9623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5829" y="2327988"/>
            <a:ext cx="293695" cy="2936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2113" y="0"/>
            <a:ext cx="5699887" cy="405924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00392" y="4525347"/>
            <a:ext cx="0" cy="173736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ubtitle 4">
            <a:extLst>
              <a:ext uri="{FF2B5EF4-FFF2-40B4-BE49-F238E27FC236}">
                <a16:creationId xmlns:a16="http://schemas.microsoft.com/office/drawing/2014/main" id="{AC8732F4-A814-67A7-DEF1-C9C25E264A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61258" y="4525347"/>
            <a:ext cx="3392538" cy="1737360"/>
          </a:xfrm>
        </p:spPr>
        <p:txBody>
          <a:bodyPr anchor="ctr">
            <a:normAutofit/>
          </a:bodyPr>
          <a:lstStyle/>
          <a:p>
            <a:pPr algn="l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A39569F-B03E-E403-CC3F-3C3CD750BBAF}"/>
              </a:ext>
            </a:extLst>
          </p:cNvPr>
          <p:cNvSpPr/>
          <p:nvPr/>
        </p:nvSpPr>
        <p:spPr>
          <a:xfrm>
            <a:off x="3395000" y="2466603"/>
            <a:ext cx="962395" cy="962395"/>
          </a:xfrm>
          <a:prstGeom prst="ellipse">
            <a:avLst/>
          </a:prstGeom>
          <a:solidFill>
            <a:srgbClr val="ED7444"/>
          </a:solidFill>
          <a:ln>
            <a:solidFill>
              <a:srgbClr val="ED74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2F28F2D-82DA-9EF8-E5F5-E3450CBA2F31}"/>
              </a:ext>
            </a:extLst>
          </p:cNvPr>
          <p:cNvSpPr/>
          <p:nvPr/>
        </p:nvSpPr>
        <p:spPr>
          <a:xfrm>
            <a:off x="588567" y="595292"/>
            <a:ext cx="2243800" cy="226898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8718BB4-8935-3097-0052-7E56180B8768}"/>
              </a:ext>
            </a:extLst>
          </p:cNvPr>
          <p:cNvSpPr/>
          <p:nvPr/>
        </p:nvSpPr>
        <p:spPr>
          <a:xfrm>
            <a:off x="5125829" y="2327988"/>
            <a:ext cx="293695" cy="293695"/>
          </a:xfrm>
          <a:prstGeom prst="ellipse">
            <a:avLst/>
          </a:prstGeom>
          <a:solidFill>
            <a:srgbClr val="FFAB4D"/>
          </a:solidFill>
          <a:ln>
            <a:solidFill>
              <a:srgbClr val="FFA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607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68F620-E53D-1D44-B570-171E247C47D0}"/>
              </a:ext>
            </a:extLst>
          </p:cNvPr>
          <p:cNvSpPr txBox="1"/>
          <p:nvPr/>
        </p:nvSpPr>
        <p:spPr>
          <a:xfrm>
            <a:off x="2525872" y="459346"/>
            <a:ext cx="6573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Growing up in New Zealand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B87BF2-4DAA-7A42-9137-4D36E4CD8D16}"/>
              </a:ext>
            </a:extLst>
          </p:cNvPr>
          <p:cNvSpPr txBox="1"/>
          <p:nvPr/>
        </p:nvSpPr>
        <p:spPr>
          <a:xfrm>
            <a:off x="933575" y="1669005"/>
            <a:ext cx="10442161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000" dirty="0"/>
              <a:t>A contemporary child-focused longitudinal study following </a:t>
            </a:r>
            <a:r>
              <a:rPr lang="en-US" sz="3000" b="1" dirty="0">
                <a:solidFill>
                  <a:schemeClr val="accent1">
                    <a:lumMod val="50000"/>
                  </a:schemeClr>
                </a:solidFill>
              </a:rPr>
              <a:t>6,852 children </a:t>
            </a:r>
            <a:r>
              <a:rPr lang="en-US" sz="3000" dirty="0"/>
              <a:t>starting in 2009/10.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000" dirty="0"/>
              <a:t>Diverse and broadly </a:t>
            </a:r>
            <a:r>
              <a:rPr lang="en-US" sz="3000" dirty="0" err="1"/>
              <a:t>generalisable</a:t>
            </a:r>
            <a:r>
              <a:rPr lang="en-US" sz="3000" dirty="0"/>
              <a:t> to the New Zealand population in terms of ethnicity and socio-demographic variables.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000" dirty="0"/>
              <a:t>Our research focuses on mother and child data (mother-reported) from the </a:t>
            </a:r>
            <a:r>
              <a:rPr lang="en-US" sz="3000" b="1" dirty="0">
                <a:solidFill>
                  <a:schemeClr val="accent1">
                    <a:lumMod val="50000"/>
                  </a:schemeClr>
                </a:solidFill>
              </a:rPr>
              <a:t>pregnancy to 8-year-old </a:t>
            </a:r>
            <a:r>
              <a:rPr lang="en-US" sz="3000" dirty="0"/>
              <a:t>waves.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15DB05-3B37-6661-93BD-82DEBE7FD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9936" y="375139"/>
            <a:ext cx="1955800" cy="8763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F2ABE2-183A-1EFF-08ED-68A30E01FF34}"/>
              </a:ext>
            </a:extLst>
          </p:cNvPr>
          <p:cNvSpPr/>
          <p:nvPr/>
        </p:nvSpPr>
        <p:spPr>
          <a:xfrm>
            <a:off x="9691878" y="6403570"/>
            <a:ext cx="2400299" cy="380999"/>
          </a:xfrm>
          <a:prstGeom prst="rect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Conclusions</a:t>
            </a:r>
          </a:p>
        </p:txBody>
      </p:sp>
      <p:sp>
        <p:nvSpPr>
          <p:cNvPr id="9" name="Pentagon 8">
            <a:extLst>
              <a:ext uri="{FF2B5EF4-FFF2-40B4-BE49-F238E27FC236}">
                <a16:creationId xmlns:a16="http://schemas.microsoft.com/office/drawing/2014/main" id="{3937B673-F002-85DA-8D53-F0EBE8EB5923}"/>
              </a:ext>
            </a:extLst>
          </p:cNvPr>
          <p:cNvSpPr/>
          <p:nvPr/>
        </p:nvSpPr>
        <p:spPr>
          <a:xfrm>
            <a:off x="85232" y="6403570"/>
            <a:ext cx="2440640" cy="380999"/>
          </a:xfrm>
          <a:prstGeom prst="homePlat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5E9FF7DF-3797-4FD6-621F-D80C07FC3797}"/>
              </a:ext>
            </a:extLst>
          </p:cNvPr>
          <p:cNvSpPr/>
          <p:nvPr/>
        </p:nvSpPr>
        <p:spPr>
          <a:xfrm>
            <a:off x="2280144" y="6403571"/>
            <a:ext cx="2716306" cy="380999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Method</a:t>
            </a:r>
          </a:p>
        </p:txBody>
      </p:sp>
      <p:sp>
        <p:nvSpPr>
          <p:cNvPr id="13" name="Chevron 12">
            <a:extLst>
              <a:ext uri="{FF2B5EF4-FFF2-40B4-BE49-F238E27FC236}">
                <a16:creationId xmlns:a16="http://schemas.microsoft.com/office/drawing/2014/main" id="{3C2929A2-6B88-33C1-71FC-5A4E63C9AE4C}"/>
              </a:ext>
            </a:extLst>
          </p:cNvPr>
          <p:cNvSpPr/>
          <p:nvPr/>
        </p:nvSpPr>
        <p:spPr>
          <a:xfrm>
            <a:off x="4750722" y="6403570"/>
            <a:ext cx="2716306" cy="380999"/>
          </a:xfrm>
          <a:prstGeom prst="chevron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Growth curves</a:t>
            </a:r>
          </a:p>
        </p:txBody>
      </p:sp>
      <p:sp>
        <p:nvSpPr>
          <p:cNvPr id="14" name="Chevron 13">
            <a:extLst>
              <a:ext uri="{FF2B5EF4-FFF2-40B4-BE49-F238E27FC236}">
                <a16:creationId xmlns:a16="http://schemas.microsoft.com/office/drawing/2014/main" id="{3691E501-E8AD-6054-7251-4F4280E55AA9}"/>
              </a:ext>
            </a:extLst>
          </p:cNvPr>
          <p:cNvSpPr/>
          <p:nvPr/>
        </p:nvSpPr>
        <p:spPr>
          <a:xfrm>
            <a:off x="7221300" y="6403570"/>
            <a:ext cx="2716306" cy="380999"/>
          </a:xfrm>
          <a:prstGeom prst="chevron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Placebo analysis</a:t>
            </a:r>
          </a:p>
        </p:txBody>
      </p:sp>
    </p:spTree>
    <p:extLst>
      <p:ext uri="{BB962C8B-B14F-4D97-AF65-F5344CB8AC3E}">
        <p14:creationId xmlns:p14="http://schemas.microsoft.com/office/powerpoint/2010/main" val="3870043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01313B4-C84C-0E48-860A-AE2A0F8915AE}"/>
              </a:ext>
            </a:extLst>
          </p:cNvPr>
          <p:cNvSpPr txBox="1"/>
          <p:nvPr/>
        </p:nvSpPr>
        <p:spPr>
          <a:xfrm>
            <a:off x="1030518" y="1855117"/>
            <a:ext cx="105801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Developed from the Strengths and Difficulties Questionnaire (SDQ)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5818D9-89FC-7045-82D1-46F7648D2FE2}"/>
              </a:ext>
            </a:extLst>
          </p:cNvPr>
          <p:cNvSpPr txBox="1"/>
          <p:nvPr/>
        </p:nvSpPr>
        <p:spPr>
          <a:xfrm>
            <a:off x="2280144" y="541700"/>
            <a:ext cx="7927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Outcome variables - Child behaviour </a:t>
            </a:r>
          </a:p>
        </p:txBody>
      </p:sp>
      <p:pic>
        <p:nvPicPr>
          <p:cNvPr id="2" name="Picture 1" descr="A table with black text&#10;&#10;AI-generated content may be incorrect.">
            <a:extLst>
              <a:ext uri="{FF2B5EF4-FFF2-40B4-BE49-F238E27FC236}">
                <a16:creationId xmlns:a16="http://schemas.microsoft.com/office/drawing/2014/main" id="{49C5DB52-AE7C-8414-BEEC-202F8F931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50" y="2781933"/>
            <a:ext cx="10474114" cy="301610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88ACD76-FA86-FAE7-D077-92A6475EC929}"/>
              </a:ext>
            </a:extLst>
          </p:cNvPr>
          <p:cNvSpPr/>
          <p:nvPr/>
        </p:nvSpPr>
        <p:spPr>
          <a:xfrm>
            <a:off x="9691878" y="6403570"/>
            <a:ext cx="2400299" cy="380999"/>
          </a:xfrm>
          <a:prstGeom prst="rect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Conclusions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FCF62ABE-495E-A2DB-8E6F-04E787F59467}"/>
              </a:ext>
            </a:extLst>
          </p:cNvPr>
          <p:cNvSpPr/>
          <p:nvPr/>
        </p:nvSpPr>
        <p:spPr>
          <a:xfrm>
            <a:off x="85232" y="6403570"/>
            <a:ext cx="2440640" cy="380999"/>
          </a:xfrm>
          <a:prstGeom prst="homePlat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5" name="Chevron 4">
            <a:extLst>
              <a:ext uri="{FF2B5EF4-FFF2-40B4-BE49-F238E27FC236}">
                <a16:creationId xmlns:a16="http://schemas.microsoft.com/office/drawing/2014/main" id="{5C56978A-F263-A779-B950-79C7542CDD7A}"/>
              </a:ext>
            </a:extLst>
          </p:cNvPr>
          <p:cNvSpPr/>
          <p:nvPr/>
        </p:nvSpPr>
        <p:spPr>
          <a:xfrm>
            <a:off x="2280144" y="6403571"/>
            <a:ext cx="2716306" cy="380999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Method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239CCEDD-DE13-E400-73ED-630BF1E2E833}"/>
              </a:ext>
            </a:extLst>
          </p:cNvPr>
          <p:cNvSpPr/>
          <p:nvPr/>
        </p:nvSpPr>
        <p:spPr>
          <a:xfrm>
            <a:off x="4750722" y="6403570"/>
            <a:ext cx="2716306" cy="380999"/>
          </a:xfrm>
          <a:prstGeom prst="chevron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Growth curves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1C2BFAF6-9308-C921-8D85-C9FF13D74673}"/>
              </a:ext>
            </a:extLst>
          </p:cNvPr>
          <p:cNvSpPr/>
          <p:nvPr/>
        </p:nvSpPr>
        <p:spPr>
          <a:xfrm>
            <a:off x="7221300" y="6403570"/>
            <a:ext cx="2716306" cy="380999"/>
          </a:xfrm>
          <a:prstGeom prst="chevron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Placebo analysis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56A199-FD4D-F524-E5E2-1D6A9F4E9B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175" y="1363395"/>
            <a:ext cx="38354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112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B35818D9-89FC-7045-82D1-46F7648D2FE2}"/>
              </a:ext>
            </a:extLst>
          </p:cNvPr>
          <p:cNvSpPr txBox="1"/>
          <p:nvPr/>
        </p:nvSpPr>
        <p:spPr>
          <a:xfrm>
            <a:off x="704335" y="386333"/>
            <a:ext cx="105841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Key independent variable - Initial housing tenure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0B9AE6-03EC-BC18-D0D6-247E36AC49F9}"/>
              </a:ext>
            </a:extLst>
          </p:cNvPr>
          <p:cNvSpPr txBox="1"/>
          <p:nvPr/>
        </p:nvSpPr>
        <p:spPr>
          <a:xfrm>
            <a:off x="1099403" y="1963790"/>
            <a:ext cx="10018944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dirty="0"/>
              <a:t>Four categories based on a mother’s response to legal ownership of her home:</a:t>
            </a:r>
          </a:p>
          <a:p>
            <a:r>
              <a:rPr lang="en-NZ" sz="2800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NZ" sz="2800" dirty="0"/>
              <a:t>Private ownership (outright, or with a mortgage) (52.3%)</a:t>
            </a:r>
          </a:p>
          <a:p>
            <a:pPr marL="342900" indent="-342900">
              <a:buFont typeface="+mj-lt"/>
              <a:buAutoNum type="arabicPeriod"/>
            </a:pPr>
            <a:r>
              <a:rPr lang="en-NZ" sz="2800" dirty="0"/>
              <a:t>Public rental (9.1%)</a:t>
            </a:r>
          </a:p>
          <a:p>
            <a:pPr marL="342900" indent="-342900">
              <a:buFont typeface="+mj-lt"/>
              <a:buAutoNum type="arabicPeriod"/>
            </a:pPr>
            <a:r>
              <a:rPr lang="en-NZ" sz="2800" dirty="0"/>
              <a:t>Private rental (35.8%)</a:t>
            </a:r>
          </a:p>
          <a:p>
            <a:pPr marL="342900" indent="-342900">
              <a:buFont typeface="+mj-lt"/>
              <a:buAutoNum type="arabicPeriod"/>
            </a:pPr>
            <a:r>
              <a:rPr lang="en-NZ" sz="2800" dirty="0"/>
              <a:t>Other (2.9%)</a:t>
            </a:r>
            <a:endParaRPr lang="en-NZ" sz="28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03459B-D28E-4E60-812E-E9016A9FEDE5}"/>
              </a:ext>
            </a:extLst>
          </p:cNvPr>
          <p:cNvSpPr/>
          <p:nvPr/>
        </p:nvSpPr>
        <p:spPr>
          <a:xfrm>
            <a:off x="9691878" y="6403570"/>
            <a:ext cx="2400299" cy="380999"/>
          </a:xfrm>
          <a:prstGeom prst="rect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Conclusions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69E48C69-01D6-FFB3-8851-63CDB1BA8712}"/>
              </a:ext>
            </a:extLst>
          </p:cNvPr>
          <p:cNvSpPr/>
          <p:nvPr/>
        </p:nvSpPr>
        <p:spPr>
          <a:xfrm>
            <a:off x="85232" y="6403570"/>
            <a:ext cx="2440640" cy="380999"/>
          </a:xfrm>
          <a:prstGeom prst="homePlat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5" name="Chevron 4">
            <a:extLst>
              <a:ext uri="{FF2B5EF4-FFF2-40B4-BE49-F238E27FC236}">
                <a16:creationId xmlns:a16="http://schemas.microsoft.com/office/drawing/2014/main" id="{9D44D34D-DC9A-4363-74AC-177EF30A1D32}"/>
              </a:ext>
            </a:extLst>
          </p:cNvPr>
          <p:cNvSpPr/>
          <p:nvPr/>
        </p:nvSpPr>
        <p:spPr>
          <a:xfrm>
            <a:off x="2280144" y="6403571"/>
            <a:ext cx="2716306" cy="380999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Method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A0FBA48D-C582-06E8-4F99-45E20EB785D5}"/>
              </a:ext>
            </a:extLst>
          </p:cNvPr>
          <p:cNvSpPr/>
          <p:nvPr/>
        </p:nvSpPr>
        <p:spPr>
          <a:xfrm>
            <a:off x="4750722" y="6403570"/>
            <a:ext cx="2716306" cy="380999"/>
          </a:xfrm>
          <a:prstGeom prst="chevron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Growth curves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65D45861-BFF5-BD60-5E4F-91FBCE0D5B95}"/>
              </a:ext>
            </a:extLst>
          </p:cNvPr>
          <p:cNvSpPr/>
          <p:nvPr/>
        </p:nvSpPr>
        <p:spPr>
          <a:xfrm>
            <a:off x="7221300" y="6403570"/>
            <a:ext cx="2716306" cy="380999"/>
          </a:xfrm>
          <a:prstGeom prst="chevron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Placebo analysis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A3384C-5655-92C7-EB1F-013D22DAC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448" y="1335846"/>
            <a:ext cx="38354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549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32631-E405-8BCD-651D-B2459917C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A06F953-F5DA-2648-DC96-0DD3511EEA39}"/>
              </a:ext>
            </a:extLst>
          </p:cNvPr>
          <p:cNvSpPr txBox="1"/>
          <p:nvPr/>
        </p:nvSpPr>
        <p:spPr>
          <a:xfrm>
            <a:off x="3470842" y="580521"/>
            <a:ext cx="6466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Growth curve analysis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27D0F73-555C-8EA3-51E6-280095168756}"/>
                  </a:ext>
                </a:extLst>
              </p:cNvPr>
              <p:cNvSpPr txBox="1"/>
              <p:nvPr/>
            </p:nvSpPr>
            <p:spPr>
              <a:xfrm>
                <a:off x="1305552" y="1802443"/>
                <a:ext cx="1046637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NZ" sz="2400" dirty="0"/>
                  <a:t>Growth curve models comprise two parts and can be expressed as:</a:t>
                </a:r>
              </a:p>
              <a:p>
                <a:r>
                  <a:rPr lang="en-NZ" sz="2400" dirty="0"/>
                  <a:t> 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𝑖𝑡</m:t>
                          </m:r>
                        </m:sub>
                      </m:sSub>
                      <m:r>
                        <a:rPr lang="en-NZ" sz="24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00</m:t>
                          </m:r>
                        </m:sub>
                      </m:sSub>
                      <m:r>
                        <a:rPr lang="en-NZ" sz="24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sSub>
                        <m:sSub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𝑖𝑡</m:t>
                          </m:r>
                        </m:sub>
                      </m:sSub>
                      <m:r>
                        <a:rPr lang="en-NZ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NZ" sz="24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𝑖𝑡</m:t>
                          </m:r>
                        </m:sub>
                      </m:sSub>
                      <m:r>
                        <a:rPr lang="en-NZ" sz="24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NZ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NZ" sz="2400" i="1">
                              <a:latin typeface="Cambria Math" panose="02040503050406030204" pitchFamily="18" charset="0"/>
                            </a:rPr>
                            <m:t>𝑖𝑡</m:t>
                          </m:r>
                        </m:sub>
                      </m:sSub>
                    </m:oMath>
                  </m:oMathPara>
                </a14:m>
                <a:endParaRPr lang="en-NZ" sz="2400" dirty="0"/>
              </a:p>
              <a:p>
                <a:r>
                  <a:rPr lang="en-NZ" sz="2400" dirty="0"/>
                  <a:t> </a:t>
                </a:r>
              </a:p>
              <a:p>
                <a:r>
                  <a:rPr lang="en-NZ" sz="2400" dirty="0"/>
                  <a:t>where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NZ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00</m:t>
                        </m:r>
                      </m:sub>
                    </m:sSub>
                    <m:r>
                      <a:rPr lang="en-NZ" sz="2400" i="1">
                        <a:latin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NZ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  <m:sSub>
                      <m:sSubPr>
                        <m:ctrlPr>
                          <a:rPr lang="en-NZ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𝑖𝑡</m:t>
                        </m:r>
                      </m:sub>
                    </m:sSub>
                  </m:oMath>
                </a14:m>
                <a:r>
                  <a:rPr lang="en-NZ" sz="2400" dirty="0"/>
                  <a:t> is a fixed effects component that captures the estimated mean intercept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NZ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00</m:t>
                        </m:r>
                      </m:sub>
                    </m:sSub>
                  </m:oMath>
                </a14:m>
                <a:r>
                  <a:rPr lang="en-NZ" sz="2400" dirty="0"/>
                  <a:t>, and mean growth 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NZ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  <m:r>
                      <a:rPr lang="en-NZ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NZ" sz="2400" dirty="0"/>
                  <a:t>, </a:t>
                </a:r>
              </a:p>
              <a:p>
                <a:endParaRPr lang="en-NZ" sz="2400" dirty="0"/>
              </a:p>
              <a:p>
                <a:r>
                  <a:rPr lang="en-NZ" sz="24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NZ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NZ" sz="2400" i="1">
                        <a:latin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NZ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NZ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𝑖𝑡</m:t>
                        </m:r>
                      </m:sub>
                    </m:sSub>
                    <m:r>
                      <a:rPr lang="en-NZ" sz="2400" i="1">
                        <a:latin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NZ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𝑖𝑡</m:t>
                        </m:r>
                      </m:sub>
                    </m:sSub>
                  </m:oMath>
                </a14:m>
                <a:r>
                  <a:rPr lang="en-NZ" sz="2400" dirty="0"/>
                  <a:t> is a random effects component which captures the deviations of the individual growth trajectories from the mean trajectory. </a:t>
                </a:r>
              </a:p>
              <a:p>
                <a:endParaRPr lang="en-NZ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27D0F73-555C-8EA3-51E6-2800951687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5552" y="1802443"/>
                <a:ext cx="10466370" cy="3785652"/>
              </a:xfrm>
              <a:prstGeom prst="rect">
                <a:avLst/>
              </a:prstGeom>
              <a:blipFill>
                <a:blip r:embed="rId3"/>
                <a:stretch>
                  <a:fillRect l="-848" t="-13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0D3285D9-F560-6359-9585-A2C025596510}"/>
              </a:ext>
            </a:extLst>
          </p:cNvPr>
          <p:cNvSpPr/>
          <p:nvPr/>
        </p:nvSpPr>
        <p:spPr>
          <a:xfrm>
            <a:off x="9691878" y="6403570"/>
            <a:ext cx="2400299" cy="380999"/>
          </a:xfrm>
          <a:prstGeom prst="rect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Conclusions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0F4A25B2-4FBE-1403-A8B5-93EC9240B44B}"/>
              </a:ext>
            </a:extLst>
          </p:cNvPr>
          <p:cNvSpPr/>
          <p:nvPr/>
        </p:nvSpPr>
        <p:spPr>
          <a:xfrm>
            <a:off x="85232" y="6403570"/>
            <a:ext cx="2440640" cy="380999"/>
          </a:xfrm>
          <a:prstGeom prst="homePlat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5" name="Chevron 4">
            <a:extLst>
              <a:ext uri="{FF2B5EF4-FFF2-40B4-BE49-F238E27FC236}">
                <a16:creationId xmlns:a16="http://schemas.microsoft.com/office/drawing/2014/main" id="{B8F146C4-0F82-F8B0-2AA1-6F7AB974E72B}"/>
              </a:ext>
            </a:extLst>
          </p:cNvPr>
          <p:cNvSpPr/>
          <p:nvPr/>
        </p:nvSpPr>
        <p:spPr>
          <a:xfrm>
            <a:off x="2280144" y="6403571"/>
            <a:ext cx="2716306" cy="380999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Method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40F5180D-83B7-8B17-4054-A55D5CB7080C}"/>
              </a:ext>
            </a:extLst>
          </p:cNvPr>
          <p:cNvSpPr/>
          <p:nvPr/>
        </p:nvSpPr>
        <p:spPr>
          <a:xfrm>
            <a:off x="4750722" y="6403570"/>
            <a:ext cx="2716306" cy="380999"/>
          </a:xfrm>
          <a:prstGeom prst="chevron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Growth curves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5537B86B-BF26-9003-CC0D-244D773F2C5C}"/>
              </a:ext>
            </a:extLst>
          </p:cNvPr>
          <p:cNvSpPr/>
          <p:nvPr/>
        </p:nvSpPr>
        <p:spPr>
          <a:xfrm>
            <a:off x="7221300" y="6403570"/>
            <a:ext cx="2716306" cy="380999"/>
          </a:xfrm>
          <a:prstGeom prst="chevron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Placebo analysis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44F151-84D7-D346-5B64-715CA33D8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448" y="1335846"/>
            <a:ext cx="38354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104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1190D-6891-AADE-D6F8-68B08BB54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2C0EE46-7AB8-215F-6D29-97BB63B41431}"/>
              </a:ext>
            </a:extLst>
          </p:cNvPr>
          <p:cNvSpPr txBox="1"/>
          <p:nvPr/>
        </p:nvSpPr>
        <p:spPr>
          <a:xfrm>
            <a:off x="3470842" y="580521"/>
            <a:ext cx="6466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Growth curve analysis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4375AC-9F6D-0149-5CCF-B08BA07019F5}"/>
              </a:ext>
            </a:extLst>
          </p:cNvPr>
          <p:cNvSpPr/>
          <p:nvPr/>
        </p:nvSpPr>
        <p:spPr>
          <a:xfrm>
            <a:off x="9691878" y="6403570"/>
            <a:ext cx="2400299" cy="380999"/>
          </a:xfrm>
          <a:prstGeom prst="rect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Conclusions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B159A3D-0C43-DB0C-3004-628620D6931E}"/>
              </a:ext>
            </a:extLst>
          </p:cNvPr>
          <p:cNvSpPr/>
          <p:nvPr/>
        </p:nvSpPr>
        <p:spPr>
          <a:xfrm>
            <a:off x="85232" y="6403570"/>
            <a:ext cx="2440640" cy="380999"/>
          </a:xfrm>
          <a:prstGeom prst="homePlat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5" name="Chevron 4">
            <a:extLst>
              <a:ext uri="{FF2B5EF4-FFF2-40B4-BE49-F238E27FC236}">
                <a16:creationId xmlns:a16="http://schemas.microsoft.com/office/drawing/2014/main" id="{4EDD852E-BDF8-BE88-5A05-DF2B304D785A}"/>
              </a:ext>
            </a:extLst>
          </p:cNvPr>
          <p:cNvSpPr/>
          <p:nvPr/>
        </p:nvSpPr>
        <p:spPr>
          <a:xfrm>
            <a:off x="2280144" y="6403571"/>
            <a:ext cx="2716306" cy="380999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Method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59741093-681B-30D8-7A50-28548A40F253}"/>
              </a:ext>
            </a:extLst>
          </p:cNvPr>
          <p:cNvSpPr/>
          <p:nvPr/>
        </p:nvSpPr>
        <p:spPr>
          <a:xfrm>
            <a:off x="4750722" y="6403570"/>
            <a:ext cx="2716306" cy="380999"/>
          </a:xfrm>
          <a:prstGeom prst="chevron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Growth curves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C7CECF60-4D31-02FB-429E-E5C368201B73}"/>
              </a:ext>
            </a:extLst>
          </p:cNvPr>
          <p:cNvSpPr/>
          <p:nvPr/>
        </p:nvSpPr>
        <p:spPr>
          <a:xfrm>
            <a:off x="7221300" y="6403570"/>
            <a:ext cx="2716306" cy="380999"/>
          </a:xfrm>
          <a:prstGeom prst="chevron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Placebo analysis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477398-6A59-932E-76F6-DDBCE16DE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448" y="1335846"/>
            <a:ext cx="3835400" cy="254000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4DC27F5-5E37-2459-E47D-434FD3EAD6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629452"/>
              </p:ext>
            </p:extLst>
          </p:nvPr>
        </p:nvGraphicFramePr>
        <p:xfrm>
          <a:off x="1740394" y="2255520"/>
          <a:ext cx="7951484" cy="331254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72315">
                  <a:extLst>
                    <a:ext uri="{9D8B030D-6E8A-4147-A177-3AD203B41FA5}">
                      <a16:colId xmlns:a16="http://schemas.microsoft.com/office/drawing/2014/main" val="3264388293"/>
                    </a:ext>
                  </a:extLst>
                </a:gridCol>
                <a:gridCol w="6579169">
                  <a:extLst>
                    <a:ext uri="{9D8B030D-6E8A-4147-A177-3AD203B41FA5}">
                      <a16:colId xmlns:a16="http://schemas.microsoft.com/office/drawing/2014/main" val="41846789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NZ" sz="2200" b="1" kern="100">
                          <a:effectLst/>
                        </a:rPr>
                        <a:t>Model 1</a:t>
                      </a:r>
                      <a:endParaRPr lang="en-NZ" sz="2200" b="1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795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NZ" sz="2200" kern="100">
                          <a:effectLst/>
                        </a:rPr>
                        <a:t>Age +age</a:t>
                      </a:r>
                      <a:r>
                        <a:rPr lang="en-NZ" sz="2200" kern="100" baseline="30000">
                          <a:effectLst/>
                        </a:rPr>
                        <a:t>2</a:t>
                      </a:r>
                      <a:endParaRPr lang="en-NZ" sz="2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795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53506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NZ" sz="2200" b="1" kern="100">
                          <a:effectLst/>
                        </a:rPr>
                        <a:t>Model 2</a:t>
                      </a:r>
                      <a:endParaRPr lang="en-NZ" sz="2200" b="1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795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NZ" sz="2200" kern="100">
                          <a:effectLst/>
                        </a:rPr>
                        <a:t>Model 1</a:t>
                      </a:r>
                      <a:r>
                        <a:rPr lang="en-NZ" sz="2200" kern="100" baseline="30000">
                          <a:effectLst/>
                        </a:rPr>
                        <a:t> </a:t>
                      </a:r>
                      <a:r>
                        <a:rPr lang="en-NZ" sz="2200" kern="100">
                          <a:effectLst/>
                        </a:rPr>
                        <a:t>+ tenure + tenure (age + age</a:t>
                      </a:r>
                      <a:r>
                        <a:rPr lang="en-NZ" sz="2200" kern="100" baseline="30000">
                          <a:effectLst/>
                        </a:rPr>
                        <a:t>2 </a:t>
                      </a:r>
                      <a:r>
                        <a:rPr lang="en-NZ" sz="2200" kern="100">
                          <a:effectLst/>
                        </a:rPr>
                        <a:t>)</a:t>
                      </a:r>
                      <a:endParaRPr lang="en-NZ" sz="2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795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30918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NZ" sz="2200" b="1" kern="100">
                          <a:effectLst/>
                        </a:rPr>
                        <a:t>Model 3</a:t>
                      </a:r>
                      <a:endParaRPr lang="en-NZ" sz="2200" b="1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795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NZ" sz="2200" kern="100" dirty="0">
                          <a:effectLst/>
                        </a:rPr>
                        <a:t>Model 2 + sex + sex (age + age</a:t>
                      </a:r>
                      <a:r>
                        <a:rPr lang="en-NZ" sz="2200" kern="100" baseline="30000" dirty="0">
                          <a:effectLst/>
                        </a:rPr>
                        <a:t>2 </a:t>
                      </a:r>
                      <a:r>
                        <a:rPr lang="en-NZ" sz="2200" kern="100" dirty="0">
                          <a:effectLst/>
                        </a:rPr>
                        <a:t>) + household structure + household structure (age + age</a:t>
                      </a:r>
                      <a:r>
                        <a:rPr lang="en-NZ" sz="2200" kern="100" baseline="30000" dirty="0">
                          <a:effectLst/>
                        </a:rPr>
                        <a:t>2 </a:t>
                      </a:r>
                      <a:r>
                        <a:rPr lang="en-NZ" sz="2200" kern="100" dirty="0">
                          <a:effectLst/>
                        </a:rPr>
                        <a:t>)</a:t>
                      </a:r>
                      <a:endParaRPr lang="en-NZ" sz="2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795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24772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NZ" sz="2200" b="1" kern="100" dirty="0">
                          <a:effectLst/>
                        </a:rPr>
                        <a:t>Model 4</a:t>
                      </a:r>
                      <a:endParaRPr lang="en-NZ" sz="22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795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NZ" sz="2200" kern="100" dirty="0">
                          <a:effectLst/>
                        </a:rPr>
                        <a:t>Model 3 + maternal education + maternal age + maternal ethnicity + household material deprivation + neighbourhood deprivation</a:t>
                      </a:r>
                      <a:endParaRPr lang="en-NZ" sz="2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795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02711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8037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9B4A62A-1B68-7744-BEE1-362AEE1AD4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4525347"/>
            <a:ext cx="6801321" cy="1737360"/>
          </a:xfrm>
        </p:spPr>
        <p:txBody>
          <a:bodyPr anchor="ctr">
            <a:normAutofit/>
          </a:bodyPr>
          <a:lstStyle/>
          <a:p>
            <a:pPr algn="r"/>
            <a:r>
              <a:rPr lang="en-US" dirty="0"/>
              <a:t>Growth curve results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1EB448B-9D0E-1542-8F60-43BB96A891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29446" y="4525347"/>
            <a:ext cx="3962554" cy="1737360"/>
          </a:xfrm>
        </p:spPr>
        <p:txBody>
          <a:bodyPr anchor="ctr">
            <a:normAutofit/>
          </a:bodyPr>
          <a:lstStyle/>
          <a:p>
            <a:pPr algn="l"/>
            <a:r>
              <a:rPr lang="en-US" dirty="0"/>
              <a:t>2 years – 9 years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567" y="620480"/>
            <a:ext cx="2243800" cy="22437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5001" y="2466604"/>
            <a:ext cx="962395" cy="9623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5829" y="2327988"/>
            <a:ext cx="293695" cy="2936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2113" y="0"/>
            <a:ext cx="5699887" cy="405924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00392" y="4525347"/>
            <a:ext cx="0" cy="173736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9E4F937E-058F-BB3E-C8F2-7043D72FFF64}"/>
              </a:ext>
            </a:extLst>
          </p:cNvPr>
          <p:cNvSpPr/>
          <p:nvPr/>
        </p:nvSpPr>
        <p:spPr>
          <a:xfrm>
            <a:off x="3395000" y="2466604"/>
            <a:ext cx="962395" cy="962395"/>
          </a:xfrm>
          <a:prstGeom prst="ellipse">
            <a:avLst/>
          </a:prstGeom>
          <a:solidFill>
            <a:srgbClr val="ED7444"/>
          </a:solidFill>
          <a:ln>
            <a:solidFill>
              <a:srgbClr val="ED74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D6B295C-5296-C12D-04CC-D5911025BF4D}"/>
              </a:ext>
            </a:extLst>
          </p:cNvPr>
          <p:cNvSpPr/>
          <p:nvPr/>
        </p:nvSpPr>
        <p:spPr>
          <a:xfrm>
            <a:off x="588567" y="595293"/>
            <a:ext cx="2243800" cy="226898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898BFD5-EA71-5539-86E3-50ADEA75C43E}"/>
              </a:ext>
            </a:extLst>
          </p:cNvPr>
          <p:cNvSpPr/>
          <p:nvPr/>
        </p:nvSpPr>
        <p:spPr>
          <a:xfrm>
            <a:off x="5125829" y="2327989"/>
            <a:ext cx="293695" cy="293695"/>
          </a:xfrm>
          <a:prstGeom prst="ellipse">
            <a:avLst/>
          </a:prstGeom>
          <a:solidFill>
            <a:srgbClr val="FFAB4D"/>
          </a:solidFill>
          <a:ln>
            <a:solidFill>
              <a:srgbClr val="FFA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754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AE32F-DA07-4BC9-CC3E-E8BE3C8F1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04A5A39-4462-CCCA-CDA4-FB291C6E5D27}"/>
              </a:ext>
            </a:extLst>
          </p:cNvPr>
          <p:cNvSpPr txBox="1"/>
          <p:nvPr/>
        </p:nvSpPr>
        <p:spPr>
          <a:xfrm>
            <a:off x="1080655" y="345410"/>
            <a:ext cx="10709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</a:t>
            </a:r>
            <a:r>
              <a:rPr lang="en-NZ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ure 2: </a:t>
            </a:r>
            <a:r>
              <a:rPr lang="en-NZ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Trajectories of socio-emotional development by initial housing tenure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F89788-9B76-E87D-EAF7-1F77C8845EDD}"/>
              </a:ext>
            </a:extLst>
          </p:cNvPr>
          <p:cNvSpPr txBox="1"/>
          <p:nvPr/>
        </p:nvSpPr>
        <p:spPr>
          <a:xfrm>
            <a:off x="2151432" y="1357651"/>
            <a:ext cx="293124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2">
                    <a:lumMod val="25000"/>
                  </a:schemeClr>
                </a:solidFill>
              </a:rPr>
              <a:t>Difficulties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3AC1E5-2E69-DC86-58A2-C3CC2EDC389B}"/>
              </a:ext>
            </a:extLst>
          </p:cNvPr>
          <p:cNvSpPr txBox="1"/>
          <p:nvPr/>
        </p:nvSpPr>
        <p:spPr>
          <a:xfrm>
            <a:off x="8444488" y="1357651"/>
            <a:ext cx="293124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2">
                    <a:lumMod val="25000"/>
                  </a:schemeClr>
                </a:solidFill>
              </a:rPr>
              <a:t>Strengths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2851AC-FB41-A602-26BC-ED6EFD9AE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664" y="1831057"/>
            <a:ext cx="5484529" cy="29072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E2B3AD-B4C7-C4DD-CB34-A947832E42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3092" y="1788647"/>
            <a:ext cx="5662243" cy="30014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B2AC487-6801-00FA-15FB-9001D659A0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3562" y="5541006"/>
            <a:ext cx="1820135" cy="3370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C848D89-57C5-F25C-72CE-EEB05050D9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5369" y="5541006"/>
            <a:ext cx="1820135" cy="3370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F1BE06A-555E-3FFD-A38A-373668DB1D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7176" y="5532166"/>
            <a:ext cx="1820140" cy="33706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B7B0831-63EE-593E-2FA0-36185A323BF8}"/>
              </a:ext>
            </a:extLst>
          </p:cNvPr>
          <p:cNvSpPr txBox="1"/>
          <p:nvPr/>
        </p:nvSpPr>
        <p:spPr>
          <a:xfrm>
            <a:off x="7876310" y="6245615"/>
            <a:ext cx="4315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Source: Growing Up in New Zealand, DCW0, DCW1, DCW2, DCW5, DCW8</a:t>
            </a:r>
            <a:r>
              <a:rPr lang="en-NZ" sz="1400" dirty="0">
                <a:effectLst/>
              </a:rPr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78066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FBA34-B77A-4892-7EF7-93C992A32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C07821E-3632-C6CF-1C21-77251C328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54" y="1873436"/>
            <a:ext cx="5655366" cy="32103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CD1C62-6631-F1FC-566B-F6B0ECB59444}"/>
              </a:ext>
            </a:extLst>
          </p:cNvPr>
          <p:cNvSpPr txBox="1"/>
          <p:nvPr/>
        </p:nvSpPr>
        <p:spPr>
          <a:xfrm>
            <a:off x="1080655" y="419552"/>
            <a:ext cx="10709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</a:t>
            </a:r>
            <a:r>
              <a:rPr lang="en-NZ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ure 3:</a:t>
            </a:r>
            <a:r>
              <a:rPr lang="en-NZ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Trajectories of socio-emotional development by initial housing tenure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3AA07A-6ACB-8BE0-0258-F5DF4911A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3562" y="5405079"/>
            <a:ext cx="1820135" cy="3370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B04DEA-6DFA-A922-154C-21F90DC9AE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5369" y="5405079"/>
            <a:ext cx="1820135" cy="3370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EC9EC1-959F-2F8C-B8F5-46CB1F476B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7176" y="5396239"/>
            <a:ext cx="1820140" cy="3370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D91E0C-27D3-477C-0D6F-B2FCC02E71B5}"/>
              </a:ext>
            </a:extLst>
          </p:cNvPr>
          <p:cNvSpPr txBox="1"/>
          <p:nvPr/>
        </p:nvSpPr>
        <p:spPr>
          <a:xfrm>
            <a:off x="1770184" y="1408053"/>
            <a:ext cx="211499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2">
                    <a:lumMod val="25000"/>
                  </a:schemeClr>
                </a:solidFill>
              </a:rPr>
              <a:t>Externalising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596A41-484B-BF3E-D0BC-EB53CFE82E82}"/>
              </a:ext>
            </a:extLst>
          </p:cNvPr>
          <p:cNvSpPr txBox="1"/>
          <p:nvPr/>
        </p:nvSpPr>
        <p:spPr>
          <a:xfrm>
            <a:off x="8185058" y="1408053"/>
            <a:ext cx="230451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2">
                    <a:lumMod val="25000"/>
                  </a:schemeClr>
                </a:solidFill>
              </a:rPr>
              <a:t>Internalising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F21BF23-A2A8-DC55-62CE-B3C0FCAA34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567" y="1839705"/>
            <a:ext cx="5655366" cy="327415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E99221E-F757-D854-110B-E23ECBDBD6F1}"/>
              </a:ext>
            </a:extLst>
          </p:cNvPr>
          <p:cNvSpPr txBox="1"/>
          <p:nvPr/>
        </p:nvSpPr>
        <p:spPr>
          <a:xfrm>
            <a:off x="7876310" y="6245615"/>
            <a:ext cx="4315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Source: Growing Up in New Zealand, DCW0, DCW1, DCW2, DCW5, DCW8</a:t>
            </a:r>
            <a:r>
              <a:rPr lang="en-NZ" sz="1400" dirty="0">
                <a:effectLst/>
              </a:rPr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16428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03ED5-EB6B-3DF0-0012-EDD193B71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AC71D43-F0A9-A511-B6FA-55ED37F77DC5}"/>
              </a:ext>
            </a:extLst>
          </p:cNvPr>
          <p:cNvSpPr txBox="1"/>
          <p:nvPr/>
        </p:nvSpPr>
        <p:spPr>
          <a:xfrm>
            <a:off x="920018" y="209485"/>
            <a:ext cx="10917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</a:t>
            </a:r>
            <a:r>
              <a:rPr lang="en-NZ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ure 4: </a:t>
            </a:r>
            <a:r>
              <a:rPr lang="en-NZ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Trajectories of difficulties scores by tenure, gender and household structure</a:t>
            </a:r>
          </a:p>
        </p:txBody>
      </p:sp>
      <p:pic>
        <p:nvPicPr>
          <p:cNvPr id="2" name="Picture 1" descr="A graph of a number of people with different age groups&#10;&#10;AI-generated content may be incorrect.">
            <a:extLst>
              <a:ext uri="{FF2B5EF4-FFF2-40B4-BE49-F238E27FC236}">
                <a16:creationId xmlns:a16="http://schemas.microsoft.com/office/drawing/2014/main" id="{85914F9E-23A7-A3F4-ED46-7E12134C4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6301" y="875806"/>
            <a:ext cx="9026939" cy="56883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94F73E-D40F-969E-746E-04C66D5732A4}"/>
              </a:ext>
            </a:extLst>
          </p:cNvPr>
          <p:cNvSpPr txBox="1"/>
          <p:nvPr/>
        </p:nvSpPr>
        <p:spPr>
          <a:xfrm>
            <a:off x="7876310" y="6245615"/>
            <a:ext cx="4315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Source: Growing Up in New Zealand, DCW0, DCW1, DCW2, DCW5, DCW8</a:t>
            </a:r>
            <a:r>
              <a:rPr lang="en-NZ" sz="1400" dirty="0">
                <a:effectLst/>
              </a:rPr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65002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0839C2-3E16-9AF2-6F33-02BF9317B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0850FF5-253C-5FB2-1FE1-8AF98AC3FF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F45058-D53A-C813-25C7-C9697B20CB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4525347"/>
            <a:ext cx="6801321" cy="1737360"/>
          </a:xfrm>
        </p:spPr>
        <p:txBody>
          <a:bodyPr anchor="ctr">
            <a:normAutofit/>
          </a:bodyPr>
          <a:lstStyle/>
          <a:p>
            <a:pPr algn="r"/>
            <a:r>
              <a:rPr lang="en-US" dirty="0"/>
              <a:t>Placebo analysis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C42008D-7D47-4928-5933-8D2F7B8F5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61258" y="4525347"/>
            <a:ext cx="3392538" cy="1737360"/>
          </a:xfrm>
        </p:spPr>
        <p:txBody>
          <a:bodyPr anchor="ctr">
            <a:normAutofit/>
          </a:bodyPr>
          <a:lstStyle/>
          <a:p>
            <a:pPr algn="l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B1C9054-F253-4FC1-8B07-DD4244872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567" y="620480"/>
            <a:ext cx="2243800" cy="22437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1664E1D-DF57-807D-11CC-AEA5EC92DD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5001" y="2466604"/>
            <a:ext cx="962395" cy="9623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0E40C27-5DF9-0D9B-95BA-D730B58B3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5829" y="2327988"/>
            <a:ext cx="293695" cy="2936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A513710-F099-CDCF-2251-6C1242917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2113" y="0"/>
            <a:ext cx="5699887" cy="405924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C0DEED0-0271-0BB6-F8FC-DE7DE51582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00392" y="4525347"/>
            <a:ext cx="0" cy="173736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0068CFC9-04F5-266E-FB5D-ED1BABC7C37D}"/>
              </a:ext>
            </a:extLst>
          </p:cNvPr>
          <p:cNvSpPr/>
          <p:nvPr/>
        </p:nvSpPr>
        <p:spPr>
          <a:xfrm>
            <a:off x="3395000" y="2466604"/>
            <a:ext cx="962395" cy="962395"/>
          </a:xfrm>
          <a:prstGeom prst="ellipse">
            <a:avLst/>
          </a:prstGeom>
          <a:solidFill>
            <a:srgbClr val="ED7444"/>
          </a:solidFill>
          <a:ln>
            <a:solidFill>
              <a:srgbClr val="ED74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E1EED63-7C0B-39A0-8796-748FA86823EE}"/>
              </a:ext>
            </a:extLst>
          </p:cNvPr>
          <p:cNvSpPr/>
          <p:nvPr/>
        </p:nvSpPr>
        <p:spPr>
          <a:xfrm>
            <a:off x="588567" y="595293"/>
            <a:ext cx="2243800" cy="226898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47B8F3C-2F3C-A226-E4B3-6937071D27A4}"/>
              </a:ext>
            </a:extLst>
          </p:cNvPr>
          <p:cNvSpPr/>
          <p:nvPr/>
        </p:nvSpPr>
        <p:spPr>
          <a:xfrm>
            <a:off x="5125829" y="2327989"/>
            <a:ext cx="293695" cy="293695"/>
          </a:xfrm>
          <a:prstGeom prst="ellipse">
            <a:avLst/>
          </a:prstGeom>
          <a:solidFill>
            <a:srgbClr val="FFAB4D"/>
          </a:solidFill>
          <a:ln>
            <a:solidFill>
              <a:srgbClr val="FFA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079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2155824-6CED-8B43-87AE-ADDAA361E8E9}"/>
              </a:ext>
            </a:extLst>
          </p:cNvPr>
          <p:cNvSpPr txBox="1"/>
          <p:nvPr/>
        </p:nvSpPr>
        <p:spPr>
          <a:xfrm>
            <a:off x="4053972" y="218651"/>
            <a:ext cx="68261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chemeClr val="accent1">
                    <a:lumMod val="50000"/>
                  </a:schemeClr>
                </a:solidFill>
              </a:rPr>
              <a:t>Placebo analysis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100A8F-C6E2-1821-FB3D-F23AA10D0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473" y="1454727"/>
            <a:ext cx="9659211" cy="422563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73EA6-8BF5-D76A-437D-5E059481AC62}"/>
              </a:ext>
            </a:extLst>
          </p:cNvPr>
          <p:cNvSpPr/>
          <p:nvPr/>
        </p:nvSpPr>
        <p:spPr>
          <a:xfrm>
            <a:off x="9691878" y="6403570"/>
            <a:ext cx="2400299" cy="380999"/>
          </a:xfrm>
          <a:prstGeom prst="rect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Conclusions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5A40159E-24C3-D618-F804-37477207C236}"/>
              </a:ext>
            </a:extLst>
          </p:cNvPr>
          <p:cNvSpPr/>
          <p:nvPr/>
        </p:nvSpPr>
        <p:spPr>
          <a:xfrm>
            <a:off x="85232" y="6403570"/>
            <a:ext cx="2440640" cy="380999"/>
          </a:xfrm>
          <a:prstGeom prst="homePlat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5" name="Chevron 4">
            <a:extLst>
              <a:ext uri="{FF2B5EF4-FFF2-40B4-BE49-F238E27FC236}">
                <a16:creationId xmlns:a16="http://schemas.microsoft.com/office/drawing/2014/main" id="{B1796AC4-A803-407F-B850-D1CCEBE152B4}"/>
              </a:ext>
            </a:extLst>
          </p:cNvPr>
          <p:cNvSpPr/>
          <p:nvPr/>
        </p:nvSpPr>
        <p:spPr>
          <a:xfrm>
            <a:off x="2280144" y="6403571"/>
            <a:ext cx="2716306" cy="380999"/>
          </a:xfrm>
          <a:prstGeom prst="chevron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Method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4036DFEB-D714-81B3-F2AC-4F9FB12B2713}"/>
              </a:ext>
            </a:extLst>
          </p:cNvPr>
          <p:cNvSpPr/>
          <p:nvPr/>
        </p:nvSpPr>
        <p:spPr>
          <a:xfrm>
            <a:off x="4750722" y="6403570"/>
            <a:ext cx="2716306" cy="380999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Growth curves</a:t>
            </a:r>
          </a:p>
        </p:txBody>
      </p:sp>
      <p:sp>
        <p:nvSpPr>
          <p:cNvPr id="13" name="Chevron 12">
            <a:extLst>
              <a:ext uri="{FF2B5EF4-FFF2-40B4-BE49-F238E27FC236}">
                <a16:creationId xmlns:a16="http://schemas.microsoft.com/office/drawing/2014/main" id="{19A1448C-1E64-7B92-0693-86AE443874F5}"/>
              </a:ext>
            </a:extLst>
          </p:cNvPr>
          <p:cNvSpPr/>
          <p:nvPr/>
        </p:nvSpPr>
        <p:spPr>
          <a:xfrm>
            <a:off x="7221300" y="6403570"/>
            <a:ext cx="2716306" cy="380999"/>
          </a:xfrm>
          <a:prstGeom prst="chevron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Quality of life</a:t>
            </a:r>
          </a:p>
        </p:txBody>
      </p:sp>
    </p:spTree>
    <p:extLst>
      <p:ext uri="{BB962C8B-B14F-4D97-AF65-F5344CB8AC3E}">
        <p14:creationId xmlns:p14="http://schemas.microsoft.com/office/powerpoint/2010/main" val="237415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249978C-B36E-894E-8042-F70305837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867" y="4525347"/>
            <a:ext cx="6801321" cy="1737360"/>
          </a:xfrm>
        </p:spPr>
        <p:txBody>
          <a:bodyPr anchor="ctr">
            <a:normAutofit/>
          </a:bodyPr>
          <a:lstStyle/>
          <a:p>
            <a:pPr algn="r"/>
            <a:r>
              <a:rPr lang="en-US" dirty="0"/>
              <a:t>Conclusions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4708024-CC33-8C47-A6EC-F9033BABB1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61258" y="4525347"/>
            <a:ext cx="3392538" cy="1737360"/>
          </a:xfrm>
        </p:spPr>
        <p:txBody>
          <a:bodyPr anchor="ctr">
            <a:normAutofit/>
          </a:bodyPr>
          <a:lstStyle/>
          <a:p>
            <a:pPr marL="342900" indent="-342900" algn="l">
              <a:buFontTx/>
              <a:buChar char="-"/>
            </a:pPr>
            <a:r>
              <a:rPr lang="en-US" dirty="0"/>
              <a:t>Conclusions </a:t>
            </a:r>
          </a:p>
          <a:p>
            <a:pPr marL="342900" indent="-342900" algn="l">
              <a:buFontTx/>
              <a:buChar char="-"/>
            </a:pPr>
            <a:r>
              <a:rPr lang="en-US" dirty="0"/>
              <a:t>Policy implications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567" y="620480"/>
            <a:ext cx="2243800" cy="22437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5001" y="2466604"/>
            <a:ext cx="962395" cy="9623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5829" y="2327988"/>
            <a:ext cx="293695" cy="2936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2113" y="0"/>
            <a:ext cx="5699887" cy="405924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00392" y="4525347"/>
            <a:ext cx="0" cy="173736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33FCC20D-8E28-E201-ABFC-41C322AC9B48}"/>
              </a:ext>
            </a:extLst>
          </p:cNvPr>
          <p:cNvSpPr/>
          <p:nvPr/>
        </p:nvSpPr>
        <p:spPr>
          <a:xfrm>
            <a:off x="3395000" y="2466604"/>
            <a:ext cx="962395" cy="962395"/>
          </a:xfrm>
          <a:prstGeom prst="ellipse">
            <a:avLst/>
          </a:prstGeom>
          <a:solidFill>
            <a:srgbClr val="ED7444"/>
          </a:solidFill>
          <a:ln>
            <a:solidFill>
              <a:srgbClr val="ED74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E0F058F-1F8E-1A1B-FD14-94F317E22A68}"/>
              </a:ext>
            </a:extLst>
          </p:cNvPr>
          <p:cNvSpPr/>
          <p:nvPr/>
        </p:nvSpPr>
        <p:spPr>
          <a:xfrm>
            <a:off x="588567" y="595293"/>
            <a:ext cx="2243800" cy="226898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C7F895C-7159-9008-E098-107AEFF88FFA}"/>
              </a:ext>
            </a:extLst>
          </p:cNvPr>
          <p:cNvSpPr/>
          <p:nvPr/>
        </p:nvSpPr>
        <p:spPr>
          <a:xfrm>
            <a:off x="5125829" y="2327989"/>
            <a:ext cx="293695" cy="293695"/>
          </a:xfrm>
          <a:prstGeom prst="ellipse">
            <a:avLst/>
          </a:prstGeom>
          <a:solidFill>
            <a:srgbClr val="FFAB4D"/>
          </a:solidFill>
          <a:ln>
            <a:solidFill>
              <a:srgbClr val="FFA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084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661BB-1CAC-11D9-9E1A-525E1CD2D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5BE97D-E68F-6986-A521-45C7BF101A1E}"/>
              </a:ext>
            </a:extLst>
          </p:cNvPr>
          <p:cNvSpPr txBox="1"/>
          <p:nvPr/>
        </p:nvSpPr>
        <p:spPr>
          <a:xfrm>
            <a:off x="4802040" y="408362"/>
            <a:ext cx="4277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Conclusions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F0733E5-12E7-B096-2220-800CAF8127D2}"/>
              </a:ext>
            </a:extLst>
          </p:cNvPr>
          <p:cNvSpPr/>
          <p:nvPr/>
        </p:nvSpPr>
        <p:spPr>
          <a:xfrm>
            <a:off x="9691878" y="6403570"/>
            <a:ext cx="2400299" cy="3809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Conclusions</a:t>
            </a:r>
          </a:p>
        </p:txBody>
      </p:sp>
      <p:sp>
        <p:nvSpPr>
          <p:cNvPr id="27" name="Pentagon 26">
            <a:extLst>
              <a:ext uri="{FF2B5EF4-FFF2-40B4-BE49-F238E27FC236}">
                <a16:creationId xmlns:a16="http://schemas.microsoft.com/office/drawing/2014/main" id="{8F288BC5-FDFF-B83C-10C2-33F719178325}"/>
              </a:ext>
            </a:extLst>
          </p:cNvPr>
          <p:cNvSpPr/>
          <p:nvPr/>
        </p:nvSpPr>
        <p:spPr>
          <a:xfrm>
            <a:off x="85232" y="6403570"/>
            <a:ext cx="2440640" cy="380999"/>
          </a:xfrm>
          <a:prstGeom prst="homePlat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28" name="Chevron 27">
            <a:extLst>
              <a:ext uri="{FF2B5EF4-FFF2-40B4-BE49-F238E27FC236}">
                <a16:creationId xmlns:a16="http://schemas.microsoft.com/office/drawing/2014/main" id="{EB25FD2A-9857-1448-4127-E50823AF08BA}"/>
              </a:ext>
            </a:extLst>
          </p:cNvPr>
          <p:cNvSpPr/>
          <p:nvPr/>
        </p:nvSpPr>
        <p:spPr>
          <a:xfrm>
            <a:off x="2280144" y="6403571"/>
            <a:ext cx="2716306" cy="380999"/>
          </a:xfrm>
          <a:prstGeom prst="chevron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Income &amp; behaviour</a:t>
            </a:r>
          </a:p>
        </p:txBody>
      </p:sp>
      <p:sp>
        <p:nvSpPr>
          <p:cNvPr id="29" name="Chevron 28">
            <a:extLst>
              <a:ext uri="{FF2B5EF4-FFF2-40B4-BE49-F238E27FC236}">
                <a16:creationId xmlns:a16="http://schemas.microsoft.com/office/drawing/2014/main" id="{E2613200-3B1C-6DAB-86FB-3254A5870BD4}"/>
              </a:ext>
            </a:extLst>
          </p:cNvPr>
          <p:cNvSpPr/>
          <p:nvPr/>
        </p:nvSpPr>
        <p:spPr>
          <a:xfrm>
            <a:off x="4750722" y="6403570"/>
            <a:ext cx="2716306" cy="380999"/>
          </a:xfrm>
          <a:prstGeom prst="chevron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Technology</a:t>
            </a:r>
          </a:p>
        </p:txBody>
      </p:sp>
      <p:sp>
        <p:nvSpPr>
          <p:cNvPr id="30" name="Chevron 29">
            <a:extLst>
              <a:ext uri="{FF2B5EF4-FFF2-40B4-BE49-F238E27FC236}">
                <a16:creationId xmlns:a16="http://schemas.microsoft.com/office/drawing/2014/main" id="{BE567F50-B1B7-B41C-C1D1-5CD05681A98C}"/>
              </a:ext>
            </a:extLst>
          </p:cNvPr>
          <p:cNvSpPr/>
          <p:nvPr/>
        </p:nvSpPr>
        <p:spPr>
          <a:xfrm>
            <a:off x="7221300" y="6403570"/>
            <a:ext cx="2716306" cy="380999"/>
          </a:xfrm>
          <a:prstGeom prst="chevron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Stress &amp; housing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77E17C-B50C-9395-0EBA-763FEE16EA61}"/>
              </a:ext>
            </a:extLst>
          </p:cNvPr>
          <p:cNvSpPr txBox="1"/>
          <p:nvPr/>
        </p:nvSpPr>
        <p:spPr>
          <a:xfrm>
            <a:off x="6066966" y="1142211"/>
            <a:ext cx="602521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NZ" sz="2800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</a:rPr>
              <a:t>Wellbeing disparities are greatest in the early years, but start to converge over time.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</a:rPr>
              <a:t>Child strengths/prosocial behaviour does not vary by tenure.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</a:rPr>
              <a:t>Household structure is an important part of the picture when assessing housing and child wellbeing.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NZ" sz="2800" dirty="0">
              <a:effectLst/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72AA5F-84BD-1265-D8A1-93B454BC8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8300" y="1141684"/>
            <a:ext cx="3835400" cy="254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CFCDA1-46F2-AFE2-B1FF-20F933D1A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52598"/>
            <a:ext cx="5922321" cy="396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389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2BFC2EF-3C33-D941-B8CC-50B218AE1700}"/>
              </a:ext>
            </a:extLst>
          </p:cNvPr>
          <p:cNvSpPr txBox="1"/>
          <p:nvPr/>
        </p:nvSpPr>
        <p:spPr>
          <a:xfrm>
            <a:off x="4147410" y="442264"/>
            <a:ext cx="66392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Policy implications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F22FBA-C16D-9BB6-459F-E4D5F91DD4FA}"/>
              </a:ext>
            </a:extLst>
          </p:cNvPr>
          <p:cNvSpPr txBox="1"/>
          <p:nvPr/>
        </p:nvSpPr>
        <p:spPr>
          <a:xfrm>
            <a:off x="10530573" y="5629390"/>
            <a:ext cx="2400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Getty images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0F566F-3420-AE9F-72FD-78D08A0B3C50}"/>
              </a:ext>
            </a:extLst>
          </p:cNvPr>
          <p:cNvSpPr/>
          <p:nvPr/>
        </p:nvSpPr>
        <p:spPr>
          <a:xfrm>
            <a:off x="9691878" y="6403570"/>
            <a:ext cx="2400299" cy="3809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Conclusions</a:t>
            </a:r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20C554DD-F8AD-40AB-D241-5DE5B6804244}"/>
              </a:ext>
            </a:extLst>
          </p:cNvPr>
          <p:cNvSpPr/>
          <p:nvPr/>
        </p:nvSpPr>
        <p:spPr>
          <a:xfrm>
            <a:off x="85232" y="6403570"/>
            <a:ext cx="2440640" cy="380999"/>
          </a:xfrm>
          <a:prstGeom prst="homePlate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14" name="Chevron 13">
            <a:extLst>
              <a:ext uri="{FF2B5EF4-FFF2-40B4-BE49-F238E27FC236}">
                <a16:creationId xmlns:a16="http://schemas.microsoft.com/office/drawing/2014/main" id="{C5C9F0C6-5AD0-E000-5C78-63B6BB5F8BDE}"/>
              </a:ext>
            </a:extLst>
          </p:cNvPr>
          <p:cNvSpPr/>
          <p:nvPr/>
        </p:nvSpPr>
        <p:spPr>
          <a:xfrm>
            <a:off x="2280144" y="6403571"/>
            <a:ext cx="2716306" cy="380999"/>
          </a:xfrm>
          <a:prstGeom prst="chevron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Income &amp; behaviour</a:t>
            </a:r>
          </a:p>
        </p:txBody>
      </p:sp>
      <p:sp>
        <p:nvSpPr>
          <p:cNvPr id="15" name="Chevron 14">
            <a:extLst>
              <a:ext uri="{FF2B5EF4-FFF2-40B4-BE49-F238E27FC236}">
                <a16:creationId xmlns:a16="http://schemas.microsoft.com/office/drawing/2014/main" id="{0AE39563-82C4-7FF7-037B-BD313C28871F}"/>
              </a:ext>
            </a:extLst>
          </p:cNvPr>
          <p:cNvSpPr/>
          <p:nvPr/>
        </p:nvSpPr>
        <p:spPr>
          <a:xfrm>
            <a:off x="4750722" y="6403570"/>
            <a:ext cx="2716306" cy="380999"/>
          </a:xfrm>
          <a:prstGeom prst="chevron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Technology</a:t>
            </a:r>
          </a:p>
        </p:txBody>
      </p:sp>
      <p:sp>
        <p:nvSpPr>
          <p:cNvPr id="16" name="Chevron 15">
            <a:extLst>
              <a:ext uri="{FF2B5EF4-FFF2-40B4-BE49-F238E27FC236}">
                <a16:creationId xmlns:a16="http://schemas.microsoft.com/office/drawing/2014/main" id="{333B8AAE-57A5-51A1-C43F-615521F36760}"/>
              </a:ext>
            </a:extLst>
          </p:cNvPr>
          <p:cNvSpPr/>
          <p:nvPr/>
        </p:nvSpPr>
        <p:spPr>
          <a:xfrm>
            <a:off x="7221300" y="6403570"/>
            <a:ext cx="2716306" cy="380999"/>
          </a:xfrm>
          <a:prstGeom prst="chevron">
            <a:avLst/>
          </a:prstGeom>
          <a:solidFill>
            <a:srgbClr val="CED1D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Stress &amp; housing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F39B02-554C-C452-1D0C-9EBA21D0F2B8}"/>
              </a:ext>
            </a:extLst>
          </p:cNvPr>
          <p:cNvSpPr txBox="1"/>
          <p:nvPr/>
        </p:nvSpPr>
        <p:spPr>
          <a:xfrm>
            <a:off x="85232" y="1238047"/>
            <a:ext cx="616147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NZ" sz="2800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800" dirty="0">
                <a:latin typeface="Calibri" panose="020F0502020204030204" pitchFamily="34" charset="0"/>
              </a:rPr>
              <a:t>We need to consider children’s housing needs with a developmental perspective. Early years support is important.</a:t>
            </a:r>
          </a:p>
          <a:p>
            <a:endParaRPr lang="en-NZ" sz="2800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800" dirty="0">
                <a:latin typeface="Calibri" panose="020F0502020204030204" pitchFamily="34" charset="0"/>
              </a:rPr>
              <a:t>While child behaviour outcomes converge over time, disparities </a:t>
            </a:r>
            <a:r>
              <a:rPr lang="en-US" sz="2800" dirty="0">
                <a:latin typeface="Calibri" panose="020F0502020204030204" pitchFamily="34" charset="0"/>
              </a:rPr>
              <a:t>exist when children start school and these may set children on poor educational pathways.</a:t>
            </a:r>
            <a:endParaRPr lang="en-NZ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NZ" sz="2800" dirty="0">
              <a:effectLst/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142AE8-B017-3FB6-30A8-43C799741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8300" y="1141684"/>
            <a:ext cx="3835400" cy="254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0A852D-18C7-140D-4E13-D47B7B2B4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779" y="1760611"/>
            <a:ext cx="5654221" cy="378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88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E0015E-F71B-C64A-8D4C-DB8423A63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dirty="0"/>
              <a:t>Questions?</a:t>
            </a:r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7C1EA9-8237-599F-223C-6F64D6885688}"/>
              </a:ext>
            </a:extLst>
          </p:cNvPr>
          <p:cNvSpPr txBox="1"/>
          <p:nvPr/>
        </p:nvSpPr>
        <p:spPr>
          <a:xfrm>
            <a:off x="666667" y="2984281"/>
            <a:ext cx="4493525" cy="5810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>
                <a:hlinkClick r:id="rId3"/>
              </a:rPr>
              <a:t>jaimie.monk@motu.org.nz</a:t>
            </a:r>
            <a:r>
              <a:rPr lang="en-US" sz="1900" dirty="0"/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328780-D0B2-D983-BB38-50F080B8713C}"/>
              </a:ext>
            </a:extLst>
          </p:cNvPr>
          <p:cNvSpPr txBox="1"/>
          <p:nvPr/>
        </p:nvSpPr>
        <p:spPr>
          <a:xfrm>
            <a:off x="10216686" y="6550213"/>
            <a:ext cx="2400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dirty="0"/>
              <a:t>Source: Getty images</a:t>
            </a:r>
            <a:endParaRPr lang="en-US" sz="1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7BF5B8-88B8-83D9-DC0B-94D811256FD2}"/>
              </a:ext>
            </a:extLst>
          </p:cNvPr>
          <p:cNvSpPr txBox="1"/>
          <p:nvPr/>
        </p:nvSpPr>
        <p:spPr>
          <a:xfrm>
            <a:off x="3418330" y="4608314"/>
            <a:ext cx="18729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Full report link</a:t>
            </a:r>
          </a:p>
        </p:txBody>
      </p:sp>
      <p:sp>
        <p:nvSpPr>
          <p:cNvPr id="11" name="Bent Arrow 10">
            <a:extLst>
              <a:ext uri="{FF2B5EF4-FFF2-40B4-BE49-F238E27FC236}">
                <a16:creationId xmlns:a16="http://schemas.microsoft.com/office/drawing/2014/main" id="{AC1D70ED-B48F-DDED-F7DC-AC2BE1C09ED3}"/>
              </a:ext>
            </a:extLst>
          </p:cNvPr>
          <p:cNvSpPr/>
          <p:nvPr/>
        </p:nvSpPr>
        <p:spPr>
          <a:xfrm rot="10800000">
            <a:off x="3544848" y="5228748"/>
            <a:ext cx="569494" cy="573024"/>
          </a:xfrm>
          <a:prstGeom prst="ben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F5CC08-A431-6FD9-DA71-6A53C2161A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2741" y="18288"/>
            <a:ext cx="7035588" cy="68397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C79AEB-5FD6-0A08-F847-625B8A020D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776" y="4442058"/>
            <a:ext cx="1928898" cy="190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704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B5E8331D63174BBC4119045015420A" ma:contentTypeVersion="19" ma:contentTypeDescription="Create a new document." ma:contentTypeScope="" ma:versionID="cf46b7b0b92a56562035ea3b9ce27afb">
  <xsd:schema xmlns:xsd="http://www.w3.org/2001/XMLSchema" xmlns:xs="http://www.w3.org/2001/XMLSchema" xmlns:p="http://schemas.microsoft.com/office/2006/metadata/properties" xmlns:ns2="119c2a10-9166-44f7-9f97-af630460abd9" xmlns:ns3="948fc169-2079-4933-957a-bb6b73099482" targetNamespace="http://schemas.microsoft.com/office/2006/metadata/properties" ma:root="true" ma:fieldsID="3dc2a4f992b3a25683613d4d42487b0c" ns2:_="" ns3:_="">
    <xsd:import namespace="119c2a10-9166-44f7-9f97-af630460abd9"/>
    <xsd:import namespace="948fc169-2079-4933-957a-bb6b730994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9c2a10-9166-44f7-9f97-af630460ab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32311aa-cace-4046-836b-3f58f05232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8fc169-2079-4933-957a-bb6b7309948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542127f-26df-4f87-ab47-10d9d4e5b899}" ma:internalName="TaxCatchAll" ma:showField="CatchAllData" ma:web="948fc169-2079-4933-957a-bb6b730994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19c2a10-9166-44f7-9f97-af630460abd9">
      <Terms xmlns="http://schemas.microsoft.com/office/infopath/2007/PartnerControls"/>
    </lcf76f155ced4ddcb4097134ff3c332f>
    <TaxCatchAll xmlns="948fc169-2079-4933-957a-bb6b73099482" xsi:nil="true"/>
  </documentManagement>
</p:properties>
</file>

<file path=customXml/itemProps1.xml><?xml version="1.0" encoding="utf-8"?>
<ds:datastoreItem xmlns:ds="http://schemas.openxmlformats.org/officeDocument/2006/customXml" ds:itemID="{66649C66-1129-43A0-993D-B16D80F3712A}"/>
</file>

<file path=customXml/itemProps2.xml><?xml version="1.0" encoding="utf-8"?>
<ds:datastoreItem xmlns:ds="http://schemas.openxmlformats.org/officeDocument/2006/customXml" ds:itemID="{E5FE1AB7-B62E-4046-8742-CC090725DAC0}"/>
</file>

<file path=customXml/itemProps3.xml><?xml version="1.0" encoding="utf-8"?>
<ds:datastoreItem xmlns:ds="http://schemas.openxmlformats.org/officeDocument/2006/customXml" ds:itemID="{CCCCB816-5A17-4B84-BF9A-73FA855E99FA}"/>
</file>

<file path=docProps/app.xml><?xml version="1.0" encoding="utf-8"?>
<Properties xmlns="http://schemas.openxmlformats.org/officeDocument/2006/extended-properties" xmlns:vt="http://schemas.openxmlformats.org/officeDocument/2006/docPropsVTypes">
  <TotalTime>93668</TotalTime>
  <Words>898</Words>
  <Application>Microsoft Macintosh PowerPoint</Application>
  <PresentationFormat>Widescreen</PresentationFormat>
  <Paragraphs>188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Office Theme</vt:lpstr>
      <vt:lpstr>PowerPoint Presentation</vt:lpstr>
      <vt:lpstr>Contents</vt:lpstr>
      <vt:lpstr>PowerPoint Presentation</vt:lpstr>
      <vt:lpstr>PowerPoint Presentation</vt:lpstr>
      <vt:lpstr>Method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Growth curve results</vt:lpstr>
      <vt:lpstr>PowerPoint Presentation</vt:lpstr>
      <vt:lpstr>PowerPoint Presentation</vt:lpstr>
      <vt:lpstr>PowerPoint Presentation</vt:lpstr>
      <vt:lpstr>Placebo analysis</vt:lpstr>
      <vt:lpstr>PowerPoint Presentation</vt:lpstr>
      <vt:lpstr>Conclusions</vt:lpstr>
      <vt:lpstr>PowerPoint Presentation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“Just give me some space”  The effect of poverty on child development: The role of stress, cognitive load and screen time</dc:title>
  <dc:creator>Jaimie Monk</dc:creator>
  <cp:lastModifiedBy>Jaimie Monk</cp:lastModifiedBy>
  <cp:revision>183</cp:revision>
  <dcterms:created xsi:type="dcterms:W3CDTF">2019-07-21T23:50:05Z</dcterms:created>
  <dcterms:modified xsi:type="dcterms:W3CDTF">2026-09-08T21:44:03Z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0x0101003BB5E8331D63174BBC4119045015420A</vt:lpwstr>
  </property>
</Properties>
</file>